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67" r:id="rId14"/>
    <p:sldId id="268" r:id="rId15"/>
    <p:sldId id="269" r:id="rId16"/>
    <p:sldId id="275" r:id="rId17"/>
    <p:sldId id="270"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337"/>
    <p:restoredTop sz="94650"/>
  </p:normalViewPr>
  <p:slideViewPr>
    <p:cSldViewPr snapToGrid="0" snapToObjects="1">
      <p:cViewPr>
        <p:scale>
          <a:sx n="74" d="100"/>
          <a:sy n="74" d="100"/>
        </p:scale>
        <p:origin x="1040"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BE10D-067E-47A5-B3AD-6173A476023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46B0240-B4C7-413B-9ADC-573EC011022F}">
      <dgm:prSet/>
      <dgm:spPr/>
      <dgm:t>
        <a:bodyPr/>
        <a:lstStyle/>
        <a:p>
          <a:r>
            <a:rPr lang="en-US"/>
            <a:t>To Predict the Price cars given the features</a:t>
          </a:r>
        </a:p>
      </dgm:t>
    </dgm:pt>
    <dgm:pt modelId="{1488D4D0-360D-4B87-B261-B5026C5CB67D}" type="parTrans" cxnId="{53FD300E-BD42-4557-A753-A98411BE9101}">
      <dgm:prSet/>
      <dgm:spPr/>
      <dgm:t>
        <a:bodyPr/>
        <a:lstStyle/>
        <a:p>
          <a:endParaRPr lang="en-US"/>
        </a:p>
      </dgm:t>
    </dgm:pt>
    <dgm:pt modelId="{F98B615C-C803-415C-A240-216BE64F400E}" type="sibTrans" cxnId="{53FD300E-BD42-4557-A753-A98411BE9101}">
      <dgm:prSet/>
      <dgm:spPr/>
      <dgm:t>
        <a:bodyPr/>
        <a:lstStyle/>
        <a:p>
          <a:endParaRPr lang="en-US"/>
        </a:p>
      </dgm:t>
    </dgm:pt>
    <dgm:pt modelId="{1010C968-EE30-44FE-A925-BF2E1AFA46B0}">
      <dgm:prSet/>
      <dgm:spPr/>
      <dgm:t>
        <a:bodyPr/>
        <a:lstStyle/>
        <a:p>
          <a:r>
            <a:rPr lang="en-US"/>
            <a:t>Which manufactures have the highest resale value?</a:t>
          </a:r>
        </a:p>
      </dgm:t>
    </dgm:pt>
    <dgm:pt modelId="{9A8EF94D-6D37-4383-A5DA-34A3E8929E28}" type="parTrans" cxnId="{A46A01E2-BA40-4A68-A82C-79BC7636919D}">
      <dgm:prSet/>
      <dgm:spPr/>
      <dgm:t>
        <a:bodyPr/>
        <a:lstStyle/>
        <a:p>
          <a:endParaRPr lang="en-US"/>
        </a:p>
      </dgm:t>
    </dgm:pt>
    <dgm:pt modelId="{A153AC4B-8AE4-4092-881E-3F82AE297D56}" type="sibTrans" cxnId="{A46A01E2-BA40-4A68-A82C-79BC7636919D}">
      <dgm:prSet/>
      <dgm:spPr/>
      <dgm:t>
        <a:bodyPr/>
        <a:lstStyle/>
        <a:p>
          <a:endParaRPr lang="en-US"/>
        </a:p>
      </dgm:t>
    </dgm:pt>
    <dgm:pt modelId="{65A8561F-AA97-48DE-859D-10FAE1591421}">
      <dgm:prSet/>
      <dgm:spPr/>
      <dgm:t>
        <a:bodyPr/>
        <a:lstStyle/>
        <a:p>
          <a:r>
            <a:rPr lang="en-US"/>
            <a:t>Which Gear-type has higher value in the Market.?</a:t>
          </a:r>
        </a:p>
      </dgm:t>
    </dgm:pt>
    <dgm:pt modelId="{3EC25284-12B5-4AE8-9044-EC1546ED7BA6}" type="parTrans" cxnId="{143D63DD-A416-4CF5-8F6E-42B353523CAD}">
      <dgm:prSet/>
      <dgm:spPr/>
      <dgm:t>
        <a:bodyPr/>
        <a:lstStyle/>
        <a:p>
          <a:endParaRPr lang="en-US"/>
        </a:p>
      </dgm:t>
    </dgm:pt>
    <dgm:pt modelId="{C11C613B-CE9E-4E00-B381-5900295D40F9}" type="sibTrans" cxnId="{143D63DD-A416-4CF5-8F6E-42B353523CAD}">
      <dgm:prSet/>
      <dgm:spPr/>
      <dgm:t>
        <a:bodyPr/>
        <a:lstStyle/>
        <a:p>
          <a:endParaRPr lang="en-US"/>
        </a:p>
      </dgm:t>
    </dgm:pt>
    <dgm:pt modelId="{5B1E24F3-0CAC-405F-8C52-38DF3CA499A9}">
      <dgm:prSet/>
      <dgm:spPr/>
      <dgm:t>
        <a:bodyPr/>
        <a:lstStyle/>
        <a:p>
          <a:r>
            <a:rPr lang="en-US"/>
            <a:t>Which Type of cars are very expensive used in Saudi Arabia?</a:t>
          </a:r>
        </a:p>
      </dgm:t>
    </dgm:pt>
    <dgm:pt modelId="{A8008942-F4D5-4EF1-81A6-FB9342C83C34}" type="parTrans" cxnId="{31B50C36-5F77-4690-92F0-D696E98ABA83}">
      <dgm:prSet/>
      <dgm:spPr/>
      <dgm:t>
        <a:bodyPr/>
        <a:lstStyle/>
        <a:p>
          <a:endParaRPr lang="en-US"/>
        </a:p>
      </dgm:t>
    </dgm:pt>
    <dgm:pt modelId="{8931EF78-A22A-4021-BD37-B043CE342420}" type="sibTrans" cxnId="{31B50C36-5F77-4690-92F0-D696E98ABA83}">
      <dgm:prSet/>
      <dgm:spPr/>
      <dgm:t>
        <a:bodyPr/>
        <a:lstStyle/>
        <a:p>
          <a:endParaRPr lang="en-US"/>
        </a:p>
      </dgm:t>
    </dgm:pt>
    <dgm:pt modelId="{680C3547-3A5E-4236-8A67-790BA5D86AFA}">
      <dgm:prSet/>
      <dgm:spPr/>
      <dgm:t>
        <a:bodyPr/>
        <a:lstStyle/>
        <a:p>
          <a:r>
            <a:rPr lang="en-US"/>
            <a:t>Which Options (Full , Standard ,  Semi Full) have higher value in the Market.?</a:t>
          </a:r>
        </a:p>
      </dgm:t>
    </dgm:pt>
    <dgm:pt modelId="{302D6407-DE89-4CC5-92BA-84F4A139843D}" type="parTrans" cxnId="{EF24B925-EF9E-4D97-8CF4-F2C813D1D5A4}">
      <dgm:prSet/>
      <dgm:spPr/>
      <dgm:t>
        <a:bodyPr/>
        <a:lstStyle/>
        <a:p>
          <a:endParaRPr lang="en-US"/>
        </a:p>
      </dgm:t>
    </dgm:pt>
    <dgm:pt modelId="{08A1460C-0F31-42E9-8B43-F8DBC68B55C5}" type="sibTrans" cxnId="{EF24B925-EF9E-4D97-8CF4-F2C813D1D5A4}">
      <dgm:prSet/>
      <dgm:spPr/>
      <dgm:t>
        <a:bodyPr/>
        <a:lstStyle/>
        <a:p>
          <a:endParaRPr lang="en-US"/>
        </a:p>
      </dgm:t>
    </dgm:pt>
    <dgm:pt modelId="{FA5E771D-8D90-4102-BF35-E7EC878DA68F}">
      <dgm:prSet/>
      <dgm:spPr/>
      <dgm:t>
        <a:bodyPr/>
        <a:lstStyle/>
        <a:p>
          <a:r>
            <a:rPr lang="en-US"/>
            <a:t>Which cities in Saudi Arabia have the majorities of used cars. </a:t>
          </a:r>
        </a:p>
      </dgm:t>
    </dgm:pt>
    <dgm:pt modelId="{54AF03E6-9C2F-428F-9E7A-A7F13C81E7E2}" type="parTrans" cxnId="{8638DE8B-B19D-49CB-96F6-1A58621BA313}">
      <dgm:prSet/>
      <dgm:spPr/>
      <dgm:t>
        <a:bodyPr/>
        <a:lstStyle/>
        <a:p>
          <a:endParaRPr lang="en-US"/>
        </a:p>
      </dgm:t>
    </dgm:pt>
    <dgm:pt modelId="{AC5E64C4-DD5F-4419-8756-5EA851412374}" type="sibTrans" cxnId="{8638DE8B-B19D-49CB-96F6-1A58621BA313}">
      <dgm:prSet/>
      <dgm:spPr/>
      <dgm:t>
        <a:bodyPr/>
        <a:lstStyle/>
        <a:p>
          <a:endParaRPr lang="en-US"/>
        </a:p>
      </dgm:t>
    </dgm:pt>
    <dgm:pt modelId="{9CE888DF-FCFE-495C-8538-D2BC74EF9B10}">
      <dgm:prSet/>
      <dgm:spPr/>
      <dgm:t>
        <a:bodyPr/>
        <a:lstStyle/>
        <a:p>
          <a:r>
            <a:rPr lang="en-US" b="1" dirty="0">
              <a:solidFill>
                <a:srgbClr val="FF0000"/>
              </a:solidFill>
            </a:rPr>
            <a:t>These questions can be answered by using exploratory analysis </a:t>
          </a:r>
          <a:endParaRPr lang="en-US" dirty="0">
            <a:solidFill>
              <a:srgbClr val="FF0000"/>
            </a:solidFill>
          </a:endParaRPr>
        </a:p>
      </dgm:t>
    </dgm:pt>
    <dgm:pt modelId="{5448EBAA-0B8A-4437-9FD1-B4B20EDCF620}" type="sibTrans" cxnId="{1B9A4C45-C215-4FA5-BE6D-A4C38D03EBF0}">
      <dgm:prSet/>
      <dgm:spPr/>
      <dgm:t>
        <a:bodyPr/>
        <a:lstStyle/>
        <a:p>
          <a:endParaRPr lang="en-US"/>
        </a:p>
      </dgm:t>
    </dgm:pt>
    <dgm:pt modelId="{C90FBAB0-A9CA-43E5-9CAD-909175F965E3}" type="parTrans" cxnId="{1B9A4C45-C215-4FA5-BE6D-A4C38D03EBF0}">
      <dgm:prSet/>
      <dgm:spPr/>
      <dgm:t>
        <a:bodyPr/>
        <a:lstStyle/>
        <a:p>
          <a:endParaRPr lang="en-US"/>
        </a:p>
      </dgm:t>
    </dgm:pt>
    <dgm:pt modelId="{A3281E1E-7C04-CF42-B48E-CA2A1FAE9BF1}" type="pres">
      <dgm:prSet presAssocID="{AE8BE10D-067E-47A5-B3AD-6173A476023E}" presName="linear" presStyleCnt="0">
        <dgm:presLayoutVars>
          <dgm:animLvl val="lvl"/>
          <dgm:resizeHandles val="exact"/>
        </dgm:presLayoutVars>
      </dgm:prSet>
      <dgm:spPr/>
    </dgm:pt>
    <dgm:pt modelId="{0F4FF5E7-E3CD-8B49-A6F4-D4F25F101487}" type="pres">
      <dgm:prSet presAssocID="{146B0240-B4C7-413B-9ADC-573EC011022F}" presName="parentText" presStyleLbl="node1" presStyleIdx="0" presStyleCnt="7">
        <dgm:presLayoutVars>
          <dgm:chMax val="0"/>
          <dgm:bulletEnabled val="1"/>
        </dgm:presLayoutVars>
      </dgm:prSet>
      <dgm:spPr/>
    </dgm:pt>
    <dgm:pt modelId="{1B308733-B619-314B-B341-A7B55E1A2144}" type="pres">
      <dgm:prSet presAssocID="{F98B615C-C803-415C-A240-216BE64F400E}" presName="spacer" presStyleCnt="0"/>
      <dgm:spPr/>
    </dgm:pt>
    <dgm:pt modelId="{E87C15EA-EADC-8C4A-AEF8-E5DBA3A8C07D}" type="pres">
      <dgm:prSet presAssocID="{1010C968-EE30-44FE-A925-BF2E1AFA46B0}" presName="parentText" presStyleLbl="node1" presStyleIdx="1" presStyleCnt="7">
        <dgm:presLayoutVars>
          <dgm:chMax val="0"/>
          <dgm:bulletEnabled val="1"/>
        </dgm:presLayoutVars>
      </dgm:prSet>
      <dgm:spPr/>
    </dgm:pt>
    <dgm:pt modelId="{3A9FCF36-F4F3-4D47-93CB-7BB2869DDB9B}" type="pres">
      <dgm:prSet presAssocID="{A153AC4B-8AE4-4092-881E-3F82AE297D56}" presName="spacer" presStyleCnt="0"/>
      <dgm:spPr/>
    </dgm:pt>
    <dgm:pt modelId="{19B753A7-6F0C-484C-A5A2-2AE7105098D1}" type="pres">
      <dgm:prSet presAssocID="{65A8561F-AA97-48DE-859D-10FAE1591421}" presName="parentText" presStyleLbl="node1" presStyleIdx="2" presStyleCnt="7">
        <dgm:presLayoutVars>
          <dgm:chMax val="0"/>
          <dgm:bulletEnabled val="1"/>
        </dgm:presLayoutVars>
      </dgm:prSet>
      <dgm:spPr/>
    </dgm:pt>
    <dgm:pt modelId="{CCC5E2C0-648C-044C-953B-C07469F39086}" type="pres">
      <dgm:prSet presAssocID="{C11C613B-CE9E-4E00-B381-5900295D40F9}" presName="spacer" presStyleCnt="0"/>
      <dgm:spPr/>
    </dgm:pt>
    <dgm:pt modelId="{A8EE31C4-728D-3843-A1D0-705FE17A84C9}" type="pres">
      <dgm:prSet presAssocID="{5B1E24F3-0CAC-405F-8C52-38DF3CA499A9}" presName="parentText" presStyleLbl="node1" presStyleIdx="3" presStyleCnt="7">
        <dgm:presLayoutVars>
          <dgm:chMax val="0"/>
          <dgm:bulletEnabled val="1"/>
        </dgm:presLayoutVars>
      </dgm:prSet>
      <dgm:spPr/>
    </dgm:pt>
    <dgm:pt modelId="{C98D55FA-089F-804E-B971-4CF41C43CB8B}" type="pres">
      <dgm:prSet presAssocID="{8931EF78-A22A-4021-BD37-B043CE342420}" presName="spacer" presStyleCnt="0"/>
      <dgm:spPr/>
    </dgm:pt>
    <dgm:pt modelId="{89A5DA87-FAD5-AC43-B92C-30433A25BA7A}" type="pres">
      <dgm:prSet presAssocID="{680C3547-3A5E-4236-8A67-790BA5D86AFA}" presName="parentText" presStyleLbl="node1" presStyleIdx="4" presStyleCnt="7">
        <dgm:presLayoutVars>
          <dgm:chMax val="0"/>
          <dgm:bulletEnabled val="1"/>
        </dgm:presLayoutVars>
      </dgm:prSet>
      <dgm:spPr/>
    </dgm:pt>
    <dgm:pt modelId="{B3B017C8-9201-D147-8703-050680DF5B84}" type="pres">
      <dgm:prSet presAssocID="{08A1460C-0F31-42E9-8B43-F8DBC68B55C5}" presName="spacer" presStyleCnt="0"/>
      <dgm:spPr/>
    </dgm:pt>
    <dgm:pt modelId="{2A0C99F6-1999-7748-9DBB-F24469D84978}" type="pres">
      <dgm:prSet presAssocID="{FA5E771D-8D90-4102-BF35-E7EC878DA68F}" presName="parentText" presStyleLbl="node1" presStyleIdx="5" presStyleCnt="7">
        <dgm:presLayoutVars>
          <dgm:chMax val="0"/>
          <dgm:bulletEnabled val="1"/>
        </dgm:presLayoutVars>
      </dgm:prSet>
      <dgm:spPr/>
    </dgm:pt>
    <dgm:pt modelId="{282C5851-99F8-C545-8A9F-7056C709D8C8}" type="pres">
      <dgm:prSet presAssocID="{AC5E64C4-DD5F-4419-8756-5EA851412374}" presName="spacer" presStyleCnt="0"/>
      <dgm:spPr/>
    </dgm:pt>
    <dgm:pt modelId="{FA32A919-93B6-B943-A495-9904DA16E500}" type="pres">
      <dgm:prSet presAssocID="{9CE888DF-FCFE-495C-8538-D2BC74EF9B10}" presName="parentText" presStyleLbl="node1" presStyleIdx="6" presStyleCnt="7" custLinFactNeighborX="-923" custLinFactNeighborY="20687">
        <dgm:presLayoutVars>
          <dgm:chMax val="0"/>
          <dgm:bulletEnabled val="1"/>
        </dgm:presLayoutVars>
      </dgm:prSet>
      <dgm:spPr/>
    </dgm:pt>
  </dgm:ptLst>
  <dgm:cxnLst>
    <dgm:cxn modelId="{8A4AD609-B3BA-8645-92AD-CADA8230B3C7}" type="presOf" srcId="{1010C968-EE30-44FE-A925-BF2E1AFA46B0}" destId="{E87C15EA-EADC-8C4A-AEF8-E5DBA3A8C07D}" srcOrd="0" destOrd="0" presId="urn:microsoft.com/office/officeart/2005/8/layout/vList2"/>
    <dgm:cxn modelId="{53FD300E-BD42-4557-A753-A98411BE9101}" srcId="{AE8BE10D-067E-47A5-B3AD-6173A476023E}" destId="{146B0240-B4C7-413B-9ADC-573EC011022F}" srcOrd="0" destOrd="0" parTransId="{1488D4D0-360D-4B87-B261-B5026C5CB67D}" sibTransId="{F98B615C-C803-415C-A240-216BE64F400E}"/>
    <dgm:cxn modelId="{BC03A112-A053-B945-8A38-8346894F64FB}" type="presOf" srcId="{146B0240-B4C7-413B-9ADC-573EC011022F}" destId="{0F4FF5E7-E3CD-8B49-A6F4-D4F25F101487}" srcOrd="0" destOrd="0" presId="urn:microsoft.com/office/officeart/2005/8/layout/vList2"/>
    <dgm:cxn modelId="{F93FE523-20DD-1046-8698-EA24CAEB317E}" type="presOf" srcId="{680C3547-3A5E-4236-8A67-790BA5D86AFA}" destId="{89A5DA87-FAD5-AC43-B92C-30433A25BA7A}" srcOrd="0" destOrd="0" presId="urn:microsoft.com/office/officeart/2005/8/layout/vList2"/>
    <dgm:cxn modelId="{EF24B925-EF9E-4D97-8CF4-F2C813D1D5A4}" srcId="{AE8BE10D-067E-47A5-B3AD-6173A476023E}" destId="{680C3547-3A5E-4236-8A67-790BA5D86AFA}" srcOrd="4" destOrd="0" parTransId="{302D6407-DE89-4CC5-92BA-84F4A139843D}" sibTransId="{08A1460C-0F31-42E9-8B43-F8DBC68B55C5}"/>
    <dgm:cxn modelId="{85FFB727-D6D5-064A-8BE6-7DD222BB1E05}" type="presOf" srcId="{AE8BE10D-067E-47A5-B3AD-6173A476023E}" destId="{A3281E1E-7C04-CF42-B48E-CA2A1FAE9BF1}" srcOrd="0" destOrd="0" presId="urn:microsoft.com/office/officeart/2005/8/layout/vList2"/>
    <dgm:cxn modelId="{31B50C36-5F77-4690-92F0-D696E98ABA83}" srcId="{AE8BE10D-067E-47A5-B3AD-6173A476023E}" destId="{5B1E24F3-0CAC-405F-8C52-38DF3CA499A9}" srcOrd="3" destOrd="0" parTransId="{A8008942-F4D5-4EF1-81A6-FB9342C83C34}" sibTransId="{8931EF78-A22A-4021-BD37-B043CE342420}"/>
    <dgm:cxn modelId="{281D3536-A704-DC49-90FD-AD02B30CA2B6}" type="presOf" srcId="{65A8561F-AA97-48DE-859D-10FAE1591421}" destId="{19B753A7-6F0C-484C-A5A2-2AE7105098D1}" srcOrd="0" destOrd="0" presId="urn:microsoft.com/office/officeart/2005/8/layout/vList2"/>
    <dgm:cxn modelId="{1B9A4C45-C215-4FA5-BE6D-A4C38D03EBF0}" srcId="{AE8BE10D-067E-47A5-B3AD-6173A476023E}" destId="{9CE888DF-FCFE-495C-8538-D2BC74EF9B10}" srcOrd="6" destOrd="0" parTransId="{C90FBAB0-A9CA-43E5-9CAD-909175F965E3}" sibTransId="{5448EBAA-0B8A-4437-9FD1-B4B20EDCF620}"/>
    <dgm:cxn modelId="{8638DE8B-B19D-49CB-96F6-1A58621BA313}" srcId="{AE8BE10D-067E-47A5-B3AD-6173A476023E}" destId="{FA5E771D-8D90-4102-BF35-E7EC878DA68F}" srcOrd="5" destOrd="0" parTransId="{54AF03E6-9C2F-428F-9E7A-A7F13C81E7E2}" sibTransId="{AC5E64C4-DD5F-4419-8756-5EA851412374}"/>
    <dgm:cxn modelId="{4783E6D6-83CA-0F4B-9FDB-16322A0D8C1F}" type="presOf" srcId="{5B1E24F3-0CAC-405F-8C52-38DF3CA499A9}" destId="{A8EE31C4-728D-3843-A1D0-705FE17A84C9}" srcOrd="0" destOrd="0" presId="urn:microsoft.com/office/officeart/2005/8/layout/vList2"/>
    <dgm:cxn modelId="{143D63DD-A416-4CF5-8F6E-42B353523CAD}" srcId="{AE8BE10D-067E-47A5-B3AD-6173A476023E}" destId="{65A8561F-AA97-48DE-859D-10FAE1591421}" srcOrd="2" destOrd="0" parTransId="{3EC25284-12B5-4AE8-9044-EC1546ED7BA6}" sibTransId="{C11C613B-CE9E-4E00-B381-5900295D40F9}"/>
    <dgm:cxn modelId="{A46A01E2-BA40-4A68-A82C-79BC7636919D}" srcId="{AE8BE10D-067E-47A5-B3AD-6173A476023E}" destId="{1010C968-EE30-44FE-A925-BF2E1AFA46B0}" srcOrd="1" destOrd="0" parTransId="{9A8EF94D-6D37-4383-A5DA-34A3E8929E28}" sibTransId="{A153AC4B-8AE4-4092-881E-3F82AE297D56}"/>
    <dgm:cxn modelId="{98D1D1EF-861D-7A4E-8786-D816E8303C4A}" type="presOf" srcId="{9CE888DF-FCFE-495C-8538-D2BC74EF9B10}" destId="{FA32A919-93B6-B943-A495-9904DA16E500}" srcOrd="0" destOrd="0" presId="urn:microsoft.com/office/officeart/2005/8/layout/vList2"/>
    <dgm:cxn modelId="{3DBEE7F0-4E76-4648-94B7-A2FB0C708732}" type="presOf" srcId="{FA5E771D-8D90-4102-BF35-E7EC878DA68F}" destId="{2A0C99F6-1999-7748-9DBB-F24469D84978}" srcOrd="0" destOrd="0" presId="urn:microsoft.com/office/officeart/2005/8/layout/vList2"/>
    <dgm:cxn modelId="{8FFB40F9-17D4-8B4A-A2F5-609704043A4B}" type="presParOf" srcId="{A3281E1E-7C04-CF42-B48E-CA2A1FAE9BF1}" destId="{0F4FF5E7-E3CD-8B49-A6F4-D4F25F101487}" srcOrd="0" destOrd="0" presId="urn:microsoft.com/office/officeart/2005/8/layout/vList2"/>
    <dgm:cxn modelId="{973170D2-5E06-4643-B8A8-CFAABAFA952B}" type="presParOf" srcId="{A3281E1E-7C04-CF42-B48E-CA2A1FAE9BF1}" destId="{1B308733-B619-314B-B341-A7B55E1A2144}" srcOrd="1" destOrd="0" presId="urn:microsoft.com/office/officeart/2005/8/layout/vList2"/>
    <dgm:cxn modelId="{45743B85-02AF-2644-9ABC-10D55396074D}" type="presParOf" srcId="{A3281E1E-7C04-CF42-B48E-CA2A1FAE9BF1}" destId="{E87C15EA-EADC-8C4A-AEF8-E5DBA3A8C07D}" srcOrd="2" destOrd="0" presId="urn:microsoft.com/office/officeart/2005/8/layout/vList2"/>
    <dgm:cxn modelId="{FDBFD333-95EF-1648-A5DD-D538ECCAA4C7}" type="presParOf" srcId="{A3281E1E-7C04-CF42-B48E-CA2A1FAE9BF1}" destId="{3A9FCF36-F4F3-4D47-93CB-7BB2869DDB9B}" srcOrd="3" destOrd="0" presId="urn:microsoft.com/office/officeart/2005/8/layout/vList2"/>
    <dgm:cxn modelId="{A28BA6FE-097D-5B4D-8D9A-7CF3DA2DC0F6}" type="presParOf" srcId="{A3281E1E-7C04-CF42-B48E-CA2A1FAE9BF1}" destId="{19B753A7-6F0C-484C-A5A2-2AE7105098D1}" srcOrd="4" destOrd="0" presId="urn:microsoft.com/office/officeart/2005/8/layout/vList2"/>
    <dgm:cxn modelId="{AF6A99C1-1974-A247-A45C-A7DA831050FB}" type="presParOf" srcId="{A3281E1E-7C04-CF42-B48E-CA2A1FAE9BF1}" destId="{CCC5E2C0-648C-044C-953B-C07469F39086}" srcOrd="5" destOrd="0" presId="urn:microsoft.com/office/officeart/2005/8/layout/vList2"/>
    <dgm:cxn modelId="{24666196-7E7E-6C4F-BE23-C2CDEE514222}" type="presParOf" srcId="{A3281E1E-7C04-CF42-B48E-CA2A1FAE9BF1}" destId="{A8EE31C4-728D-3843-A1D0-705FE17A84C9}" srcOrd="6" destOrd="0" presId="urn:microsoft.com/office/officeart/2005/8/layout/vList2"/>
    <dgm:cxn modelId="{A8E83737-613B-1B47-9891-C464DA734E51}" type="presParOf" srcId="{A3281E1E-7C04-CF42-B48E-CA2A1FAE9BF1}" destId="{C98D55FA-089F-804E-B971-4CF41C43CB8B}" srcOrd="7" destOrd="0" presId="urn:microsoft.com/office/officeart/2005/8/layout/vList2"/>
    <dgm:cxn modelId="{1C1E08F3-3B93-5041-8F98-53971BB414D9}" type="presParOf" srcId="{A3281E1E-7C04-CF42-B48E-CA2A1FAE9BF1}" destId="{89A5DA87-FAD5-AC43-B92C-30433A25BA7A}" srcOrd="8" destOrd="0" presId="urn:microsoft.com/office/officeart/2005/8/layout/vList2"/>
    <dgm:cxn modelId="{06714F8F-577D-2A4F-B72D-16D8C9E73944}" type="presParOf" srcId="{A3281E1E-7C04-CF42-B48E-CA2A1FAE9BF1}" destId="{B3B017C8-9201-D147-8703-050680DF5B84}" srcOrd="9" destOrd="0" presId="urn:microsoft.com/office/officeart/2005/8/layout/vList2"/>
    <dgm:cxn modelId="{2454E8AE-34D5-0B41-A727-5B9064C543F9}" type="presParOf" srcId="{A3281E1E-7C04-CF42-B48E-CA2A1FAE9BF1}" destId="{2A0C99F6-1999-7748-9DBB-F24469D84978}" srcOrd="10" destOrd="0" presId="urn:microsoft.com/office/officeart/2005/8/layout/vList2"/>
    <dgm:cxn modelId="{BC648A2C-71D6-C346-8F01-26EA5806F78C}" type="presParOf" srcId="{A3281E1E-7C04-CF42-B48E-CA2A1FAE9BF1}" destId="{282C5851-99F8-C545-8A9F-7056C709D8C8}" srcOrd="11" destOrd="0" presId="urn:microsoft.com/office/officeart/2005/8/layout/vList2"/>
    <dgm:cxn modelId="{DFD84094-1217-4F4D-AC4C-EE37CCFB3D7E}" type="presParOf" srcId="{A3281E1E-7C04-CF42-B48E-CA2A1FAE9BF1}" destId="{FA32A919-93B6-B943-A495-9904DA16E50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FF5E7-E3CD-8B49-A6F4-D4F25F101487}">
      <dsp:nvSpPr>
        <dsp:cNvPr id="0" name=""/>
        <dsp:cNvSpPr/>
      </dsp:nvSpPr>
      <dsp:spPr>
        <a:xfrm>
          <a:off x="0" y="11319"/>
          <a:ext cx="6430487" cy="722474"/>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To Predict the Price cars given the features</a:t>
          </a:r>
        </a:p>
      </dsp:txBody>
      <dsp:txXfrm>
        <a:off x="35268" y="46587"/>
        <a:ext cx="6359951" cy="651938"/>
      </dsp:txXfrm>
    </dsp:sp>
    <dsp:sp modelId="{E87C15EA-EADC-8C4A-AEF8-E5DBA3A8C07D}">
      <dsp:nvSpPr>
        <dsp:cNvPr id="0" name=""/>
        <dsp:cNvSpPr/>
      </dsp:nvSpPr>
      <dsp:spPr>
        <a:xfrm>
          <a:off x="0" y="788514"/>
          <a:ext cx="6430487" cy="722474"/>
        </a:xfrm>
        <a:prstGeom prst="roundRect">
          <a:avLst/>
        </a:prstGeom>
        <a:solidFill>
          <a:schemeClr val="accent2">
            <a:hueOff val="-1860020"/>
            <a:satOff val="813"/>
            <a:lumOff val="3072"/>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Which manufactures have the highest resale value?</a:t>
          </a:r>
        </a:p>
      </dsp:txBody>
      <dsp:txXfrm>
        <a:off x="35268" y="823782"/>
        <a:ext cx="6359951" cy="651938"/>
      </dsp:txXfrm>
    </dsp:sp>
    <dsp:sp modelId="{19B753A7-6F0C-484C-A5A2-2AE7105098D1}">
      <dsp:nvSpPr>
        <dsp:cNvPr id="0" name=""/>
        <dsp:cNvSpPr/>
      </dsp:nvSpPr>
      <dsp:spPr>
        <a:xfrm>
          <a:off x="0" y="1565709"/>
          <a:ext cx="6430487" cy="722474"/>
        </a:xfrm>
        <a:prstGeom prst="roundRect">
          <a:avLst/>
        </a:prstGeom>
        <a:solidFill>
          <a:schemeClr val="accent2">
            <a:hueOff val="-3720039"/>
            <a:satOff val="1627"/>
            <a:lumOff val="614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Which Gear-type has higher value in the Market.?</a:t>
          </a:r>
        </a:p>
      </dsp:txBody>
      <dsp:txXfrm>
        <a:off x="35268" y="1600977"/>
        <a:ext cx="6359951" cy="651938"/>
      </dsp:txXfrm>
    </dsp:sp>
    <dsp:sp modelId="{A8EE31C4-728D-3843-A1D0-705FE17A84C9}">
      <dsp:nvSpPr>
        <dsp:cNvPr id="0" name=""/>
        <dsp:cNvSpPr/>
      </dsp:nvSpPr>
      <dsp:spPr>
        <a:xfrm>
          <a:off x="0" y="2342904"/>
          <a:ext cx="6430487" cy="722474"/>
        </a:xfrm>
        <a:prstGeom prst="roundRect">
          <a:avLst/>
        </a:prstGeom>
        <a:solidFill>
          <a:schemeClr val="accent2">
            <a:hueOff val="-5580059"/>
            <a:satOff val="2440"/>
            <a:lumOff val="9216"/>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Which Type of cars are very expensive used in Saudi Arabia?</a:t>
          </a:r>
        </a:p>
      </dsp:txBody>
      <dsp:txXfrm>
        <a:off x="35268" y="2378172"/>
        <a:ext cx="6359951" cy="651938"/>
      </dsp:txXfrm>
    </dsp:sp>
    <dsp:sp modelId="{89A5DA87-FAD5-AC43-B92C-30433A25BA7A}">
      <dsp:nvSpPr>
        <dsp:cNvPr id="0" name=""/>
        <dsp:cNvSpPr/>
      </dsp:nvSpPr>
      <dsp:spPr>
        <a:xfrm>
          <a:off x="0" y="3120099"/>
          <a:ext cx="6430487" cy="722474"/>
        </a:xfrm>
        <a:prstGeom prst="roundRect">
          <a:avLst/>
        </a:prstGeom>
        <a:solidFill>
          <a:schemeClr val="accent2">
            <a:hueOff val="-7440079"/>
            <a:satOff val="3253"/>
            <a:lumOff val="1228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Which Options (Full , Standard ,  Semi Full) have higher value in the Market.?</a:t>
          </a:r>
        </a:p>
      </dsp:txBody>
      <dsp:txXfrm>
        <a:off x="35268" y="3155367"/>
        <a:ext cx="6359951" cy="651938"/>
      </dsp:txXfrm>
    </dsp:sp>
    <dsp:sp modelId="{2A0C99F6-1999-7748-9DBB-F24469D84978}">
      <dsp:nvSpPr>
        <dsp:cNvPr id="0" name=""/>
        <dsp:cNvSpPr/>
      </dsp:nvSpPr>
      <dsp:spPr>
        <a:xfrm>
          <a:off x="0" y="3897294"/>
          <a:ext cx="6430487" cy="722474"/>
        </a:xfrm>
        <a:prstGeom prst="roundRect">
          <a:avLst/>
        </a:prstGeom>
        <a:solidFill>
          <a:schemeClr val="accent2">
            <a:hueOff val="-9300098"/>
            <a:satOff val="4067"/>
            <a:lumOff val="1535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Which cities in Saudi Arabia have the majorities of used cars. </a:t>
          </a:r>
        </a:p>
      </dsp:txBody>
      <dsp:txXfrm>
        <a:off x="35268" y="3932562"/>
        <a:ext cx="6359951" cy="651938"/>
      </dsp:txXfrm>
    </dsp:sp>
    <dsp:sp modelId="{FA32A919-93B6-B943-A495-9904DA16E500}">
      <dsp:nvSpPr>
        <dsp:cNvPr id="0" name=""/>
        <dsp:cNvSpPr/>
      </dsp:nvSpPr>
      <dsp:spPr>
        <a:xfrm>
          <a:off x="0" y="4685809"/>
          <a:ext cx="6430487" cy="722474"/>
        </a:xfrm>
        <a:prstGeom prst="roundRect">
          <a:avLst/>
        </a:prstGeom>
        <a:solidFill>
          <a:schemeClr val="accent2">
            <a:hueOff val="-11160118"/>
            <a:satOff val="4880"/>
            <a:lumOff val="18431"/>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solidFill>
                <a:srgbClr val="FF0000"/>
              </a:solidFill>
            </a:rPr>
            <a:t>These questions can be answered by using exploratory analysis </a:t>
          </a:r>
          <a:endParaRPr lang="en-US" sz="1900" kern="1200" dirty="0">
            <a:solidFill>
              <a:srgbClr val="FF0000"/>
            </a:solidFill>
          </a:endParaRPr>
        </a:p>
      </dsp:txBody>
      <dsp:txXfrm>
        <a:off x="35268" y="4721077"/>
        <a:ext cx="6359951" cy="6519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5C019-DC6D-7745-9E72-92E9D9B2C6FC}" type="datetimeFigureOut">
              <a:rPr lang="en-US" smtClean="0"/>
              <a:t>11/17/21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F5DD0-CD81-7940-9C5D-986DDD68FF98}" type="slidenum">
              <a:rPr lang="en-US" smtClean="0"/>
              <a:t>‹#›</a:t>
            </a:fld>
            <a:endParaRPr lang="en-US"/>
          </a:p>
        </p:txBody>
      </p:sp>
    </p:spTree>
    <p:extLst>
      <p:ext uri="{BB962C8B-B14F-4D97-AF65-F5344CB8AC3E}">
        <p14:creationId xmlns:p14="http://schemas.microsoft.com/office/powerpoint/2010/main" val="183863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AF5DD0-CD81-7940-9C5D-986DDD68FF98}" type="slidenum">
              <a:rPr lang="en-US" smtClean="0"/>
              <a:t>12</a:t>
            </a:fld>
            <a:endParaRPr lang="en-US"/>
          </a:p>
        </p:txBody>
      </p:sp>
    </p:spTree>
    <p:extLst>
      <p:ext uri="{BB962C8B-B14F-4D97-AF65-F5344CB8AC3E}">
        <p14:creationId xmlns:p14="http://schemas.microsoft.com/office/powerpoint/2010/main" val="258418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tx1">
                    <a:lumMod val="65000"/>
                    <a:lumOff val="35000"/>
                  </a:schemeClr>
                </a:solidFill>
              </a:defRPr>
            </a:lvl1pPr>
          </a:lstStyle>
          <a:p>
            <a:fld id="{02AC24A9-CCB6-4F8D-B8DB-C2F3692CFA5A}" type="datetimeFigureOut">
              <a:rPr lang="en-US" smtClean="0"/>
              <a:t>11/17/21</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tx1">
                    <a:lumMod val="65000"/>
                    <a:lumOff val="35000"/>
                  </a:schemeClr>
                </a:solidFill>
              </a:defRPr>
            </a:lvl1pPr>
          </a:lstStyle>
          <a:p>
            <a:fld id="{B2DC25EE-239B-4C5F-AAD1-255A7D5F1EE2}"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8446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14859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148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2296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2AC24A9-CCB6-4F8D-B8DB-C2F3692CFA5A}" type="datetimeFigureOut">
              <a:rPr lang="en-US" smtClean="0"/>
              <a:t>11/17/21</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B2DC25EE-239B-4C5F-AAD1-255A7D5F1EE2}"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773996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11/17/21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24163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1">
                    <a:lumMod val="85000"/>
                    <a:lumOff val="1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1">
                    <a:lumMod val="85000"/>
                    <a:lumOff val="1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11/17/21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197889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11/17/21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36375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11/17/21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0907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02AC24A9-CCB6-4F8D-B8DB-C2F3692CFA5A}" type="datetimeFigureOut">
              <a:rPr lang="en-US" smtClean="0"/>
              <a:t>11/17/21</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B2DC25EE-239B-4C5F-AAD1-255A7D5F1EE2}"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44495289"/>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1">
              <a:lumMod val="85000"/>
              <a:lumOff val="15000"/>
            </a:schemeClr>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02AC24A9-CCB6-4F8D-B8DB-C2F3692CFA5A}" type="datetimeFigureOut">
              <a:rPr lang="en-US" smtClean="0"/>
              <a:t>11/17/21</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3986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2AC24A9-CCB6-4F8D-B8DB-C2F3692CFA5A}" type="datetimeFigureOut">
              <a:rPr lang="en-US" smtClean="0"/>
              <a:t>11/17/21</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B2DC25EE-239B-4C5F-AAD1-255A7D5F1EE2}"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lumMod val="85000"/>
              <a:lumOff val="15000"/>
            </a:schemeClr>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59344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51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yellow car parked on the side of a street&#10;&#10;Description automatically generated with medium confidence">
            <a:extLst>
              <a:ext uri="{FF2B5EF4-FFF2-40B4-BE49-F238E27FC236}">
                <a16:creationId xmlns:a16="http://schemas.microsoft.com/office/drawing/2014/main" id="{73030F4E-DF6C-DA4C-BED3-466FE9443816}"/>
              </a:ext>
            </a:extLst>
          </p:cNvPr>
          <p:cNvPicPr>
            <a:picLocks noChangeAspect="1"/>
          </p:cNvPicPr>
          <p:nvPr/>
        </p:nvPicPr>
        <p:blipFill rotWithShape="1">
          <a:blip r:embed="rId2"/>
          <a:srcRect l="11756" r="4689" b="1"/>
          <a:stretch/>
        </p:blipFill>
        <p:spPr>
          <a:xfrm>
            <a:off x="0" y="95003"/>
            <a:ext cx="12191980" cy="6857990"/>
          </a:xfrm>
          <a:prstGeom prst="rect">
            <a:avLst/>
          </a:prstGeom>
        </p:spPr>
      </p:pic>
      <p:sp>
        <p:nvSpPr>
          <p:cNvPr id="2" name="Title 1">
            <a:extLst>
              <a:ext uri="{FF2B5EF4-FFF2-40B4-BE49-F238E27FC236}">
                <a16:creationId xmlns:a16="http://schemas.microsoft.com/office/drawing/2014/main" id="{3233292C-7AC1-7C40-B6D8-A6D8D4972BE0}"/>
              </a:ext>
            </a:extLst>
          </p:cNvPr>
          <p:cNvSpPr>
            <a:spLocks noGrp="1"/>
          </p:cNvSpPr>
          <p:nvPr>
            <p:ph type="ctrTitle"/>
          </p:nvPr>
        </p:nvSpPr>
        <p:spPr>
          <a:xfrm>
            <a:off x="1835664" y="1826933"/>
            <a:ext cx="5527037" cy="3204134"/>
          </a:xfrm>
        </p:spPr>
        <p:txBody>
          <a:bodyPr anchor="b">
            <a:normAutofit/>
          </a:bodyPr>
          <a:lstStyle/>
          <a:p>
            <a:r>
              <a:rPr lang="en-US" sz="3200">
                <a:solidFill>
                  <a:schemeClr val="bg1"/>
                </a:solidFill>
              </a:rPr>
              <a:t>Predict the Price of Used Cars in </a:t>
            </a:r>
            <a:r>
              <a:rPr lang="en-US" sz="4400"/>
              <a:t>Saudi Arabia </a:t>
            </a:r>
            <a:endParaRPr lang="en-US" sz="4400" dirty="0"/>
          </a:p>
        </p:txBody>
      </p:sp>
    </p:spTree>
    <p:extLst>
      <p:ext uri="{BB962C8B-B14F-4D97-AF65-F5344CB8AC3E}">
        <p14:creationId xmlns:p14="http://schemas.microsoft.com/office/powerpoint/2010/main" val="4247040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EC69-947B-3146-916D-A2E25E06B274}"/>
              </a:ext>
            </a:extLst>
          </p:cNvPr>
          <p:cNvSpPr>
            <a:spLocks noGrp="1"/>
          </p:cNvSpPr>
          <p:nvPr>
            <p:ph type="title"/>
          </p:nvPr>
        </p:nvSpPr>
        <p:spPr>
          <a:xfrm>
            <a:off x="1251677" y="645105"/>
            <a:ext cx="4357499" cy="1320855"/>
          </a:xfrm>
        </p:spPr>
        <p:txBody>
          <a:bodyPr>
            <a:normAutofit/>
          </a:bodyPr>
          <a:lstStyle/>
          <a:p>
            <a:r>
              <a:rPr lang="en-US" sz="2100"/>
              <a:t>Which Options (Full , Standard ,  Semi Full) have higher value in the Market.?</a:t>
            </a:r>
            <a:br>
              <a:rPr lang="en-US" sz="2100"/>
            </a:br>
            <a:endParaRPr lang="en-US" sz="2100"/>
          </a:p>
        </p:txBody>
      </p:sp>
      <p:pic>
        <p:nvPicPr>
          <p:cNvPr id="7" name="Picture 6" descr="Chart, bar chart&#10;&#10;Description automatically generated">
            <a:extLst>
              <a:ext uri="{FF2B5EF4-FFF2-40B4-BE49-F238E27FC236}">
                <a16:creationId xmlns:a16="http://schemas.microsoft.com/office/drawing/2014/main" id="{9206B425-EA33-F645-929F-A11D8449EE7C}"/>
              </a:ext>
            </a:extLst>
          </p:cNvPr>
          <p:cNvPicPr>
            <a:picLocks noChangeAspect="1"/>
          </p:cNvPicPr>
          <p:nvPr/>
        </p:nvPicPr>
        <p:blipFill>
          <a:blip r:embed="rId2"/>
          <a:stretch>
            <a:fillRect/>
          </a:stretch>
        </p:blipFill>
        <p:spPr>
          <a:xfrm>
            <a:off x="6205661" y="645105"/>
            <a:ext cx="4961808" cy="2716590"/>
          </a:xfrm>
          <a:prstGeom prst="rect">
            <a:avLst/>
          </a:prstGeom>
        </p:spPr>
      </p:pic>
      <p:pic>
        <p:nvPicPr>
          <p:cNvPr id="5" name="Content Placeholder 4" descr="Chart, box and whisker chart&#10;&#10;Description automatically generated">
            <a:extLst>
              <a:ext uri="{FF2B5EF4-FFF2-40B4-BE49-F238E27FC236}">
                <a16:creationId xmlns:a16="http://schemas.microsoft.com/office/drawing/2014/main" id="{BD0953E8-118C-9D40-AB9D-2B41DCE6B9DB}"/>
              </a:ext>
            </a:extLst>
          </p:cNvPr>
          <p:cNvPicPr>
            <a:picLocks noChangeAspect="1"/>
          </p:cNvPicPr>
          <p:nvPr/>
        </p:nvPicPr>
        <p:blipFill>
          <a:blip r:embed="rId3"/>
          <a:stretch>
            <a:fillRect/>
          </a:stretch>
        </p:blipFill>
        <p:spPr>
          <a:xfrm>
            <a:off x="1102659" y="3361695"/>
            <a:ext cx="10172278" cy="2788065"/>
          </a:xfrm>
          <a:prstGeom prst="rect">
            <a:avLst/>
          </a:prstGeom>
        </p:spPr>
      </p:pic>
    </p:spTree>
    <p:extLst>
      <p:ext uri="{BB962C8B-B14F-4D97-AF65-F5344CB8AC3E}">
        <p14:creationId xmlns:p14="http://schemas.microsoft.com/office/powerpoint/2010/main" val="2600381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3D5A-4D76-5947-A2CB-A6D2FDCA2FDB}"/>
              </a:ext>
            </a:extLst>
          </p:cNvPr>
          <p:cNvSpPr>
            <a:spLocks noGrp="1"/>
          </p:cNvSpPr>
          <p:nvPr>
            <p:ph type="title"/>
          </p:nvPr>
        </p:nvSpPr>
        <p:spPr>
          <a:xfrm>
            <a:off x="1251677" y="645105"/>
            <a:ext cx="4357499" cy="1320855"/>
          </a:xfrm>
        </p:spPr>
        <p:txBody>
          <a:bodyPr>
            <a:normAutofit/>
          </a:bodyPr>
          <a:lstStyle/>
          <a:p>
            <a:r>
              <a:rPr lang="en-US" sz="2100"/>
              <a:t>Which cities in Saudi Arabia have the majorities of used cars. </a:t>
            </a:r>
            <a:br>
              <a:rPr lang="en-US" sz="2100"/>
            </a:br>
            <a:endParaRPr lang="en-US" sz="2100"/>
          </a:p>
        </p:txBody>
      </p:sp>
      <p:pic>
        <p:nvPicPr>
          <p:cNvPr id="15" name="Picture 14" descr="Chart, scatter chart&#10;&#10;Description automatically generated">
            <a:extLst>
              <a:ext uri="{FF2B5EF4-FFF2-40B4-BE49-F238E27FC236}">
                <a16:creationId xmlns:a16="http://schemas.microsoft.com/office/drawing/2014/main" id="{55A54959-2253-4E4C-B5F8-2AAF77734304}"/>
              </a:ext>
            </a:extLst>
          </p:cNvPr>
          <p:cNvPicPr>
            <a:picLocks noChangeAspect="1"/>
          </p:cNvPicPr>
          <p:nvPr/>
        </p:nvPicPr>
        <p:blipFill>
          <a:blip r:embed="rId2"/>
          <a:stretch>
            <a:fillRect/>
          </a:stretch>
        </p:blipFill>
        <p:spPr>
          <a:xfrm>
            <a:off x="6537574" y="308928"/>
            <a:ext cx="4402749" cy="2716590"/>
          </a:xfrm>
          <a:prstGeom prst="rect">
            <a:avLst/>
          </a:prstGeom>
        </p:spPr>
      </p:pic>
      <p:pic>
        <p:nvPicPr>
          <p:cNvPr id="13" name="Content Placeholder 12" descr="Chart, treemap chart&#10;&#10;Description automatically generated">
            <a:extLst>
              <a:ext uri="{FF2B5EF4-FFF2-40B4-BE49-F238E27FC236}">
                <a16:creationId xmlns:a16="http://schemas.microsoft.com/office/drawing/2014/main" id="{E795A9A2-ACA1-B04C-8A2F-60C35CBD7428}"/>
              </a:ext>
            </a:extLst>
          </p:cNvPr>
          <p:cNvPicPr>
            <a:picLocks noChangeAspect="1"/>
          </p:cNvPicPr>
          <p:nvPr/>
        </p:nvPicPr>
        <p:blipFill>
          <a:blip r:embed="rId3"/>
          <a:stretch>
            <a:fillRect/>
          </a:stretch>
        </p:blipFill>
        <p:spPr>
          <a:xfrm>
            <a:off x="1251677" y="3025518"/>
            <a:ext cx="10023260" cy="3832482"/>
          </a:xfrm>
          <a:prstGeom prst="rect">
            <a:avLst/>
          </a:prstGeom>
        </p:spPr>
      </p:pic>
    </p:spTree>
    <p:extLst>
      <p:ext uri="{BB962C8B-B14F-4D97-AF65-F5344CB8AC3E}">
        <p14:creationId xmlns:p14="http://schemas.microsoft.com/office/powerpoint/2010/main" val="1606915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C82C6EB-43E1-484A-AB5C-DD662FE6F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0F8DF47-C1BC-4ACC-BD2C-8ECAA3B10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11">
            <a:extLst>
              <a:ext uri="{FF2B5EF4-FFF2-40B4-BE49-F238E27FC236}">
                <a16:creationId xmlns:a16="http://schemas.microsoft.com/office/drawing/2014/main" id="{8AF709DA-DF17-4AB5-977D-8D4016C8B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7DA1BA3-86C4-4F4E-AA71-052789B94834}"/>
              </a:ext>
            </a:extLst>
          </p:cNvPr>
          <p:cNvSpPr>
            <a:spLocks noGrp="1"/>
          </p:cNvSpPr>
          <p:nvPr>
            <p:ph type="title"/>
          </p:nvPr>
        </p:nvSpPr>
        <p:spPr>
          <a:xfrm>
            <a:off x="8324996" y="2487706"/>
            <a:ext cx="3090672" cy="1197864"/>
          </a:xfrm>
        </p:spPr>
        <p:txBody>
          <a:bodyPr anchor="b">
            <a:normAutofit/>
          </a:bodyPr>
          <a:lstStyle/>
          <a:p>
            <a:r>
              <a:rPr lang="en-US" sz="3600" dirty="0">
                <a:solidFill>
                  <a:schemeClr val="accent1"/>
                </a:solidFill>
              </a:rPr>
              <a:t>heatmap</a:t>
            </a:r>
          </a:p>
        </p:txBody>
      </p:sp>
      <p:pic>
        <p:nvPicPr>
          <p:cNvPr id="7" name="Content Placeholder 6" descr="Chart, treemap chart&#10;&#10;Description automatically generated">
            <a:extLst>
              <a:ext uri="{FF2B5EF4-FFF2-40B4-BE49-F238E27FC236}">
                <a16:creationId xmlns:a16="http://schemas.microsoft.com/office/drawing/2014/main" id="{ACEEE831-B1E7-BB49-982E-DBE21CFF6268}"/>
              </a:ext>
            </a:extLst>
          </p:cNvPr>
          <p:cNvPicPr>
            <a:picLocks noChangeAspect="1"/>
          </p:cNvPicPr>
          <p:nvPr/>
        </p:nvPicPr>
        <p:blipFill>
          <a:blip r:embed="rId3"/>
          <a:stretch>
            <a:fillRect/>
          </a:stretch>
        </p:blipFill>
        <p:spPr>
          <a:xfrm>
            <a:off x="430307" y="954742"/>
            <a:ext cx="6911788" cy="4866974"/>
          </a:xfrm>
          <a:prstGeom prst="rect">
            <a:avLst/>
          </a:prstGeom>
        </p:spPr>
      </p:pic>
    </p:spTree>
    <p:extLst>
      <p:ext uri="{BB962C8B-B14F-4D97-AF65-F5344CB8AC3E}">
        <p14:creationId xmlns:p14="http://schemas.microsoft.com/office/powerpoint/2010/main" val="3378040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F424-06EA-AA45-A60B-9A5D8B1DEF8F}"/>
              </a:ext>
            </a:extLst>
          </p:cNvPr>
          <p:cNvSpPr>
            <a:spLocks noGrp="1"/>
          </p:cNvSpPr>
          <p:nvPr>
            <p:ph type="title"/>
          </p:nvPr>
        </p:nvSpPr>
        <p:spPr>
          <a:xfrm>
            <a:off x="1251679" y="645107"/>
            <a:ext cx="3384329" cy="1640894"/>
          </a:xfrm>
        </p:spPr>
        <p:txBody>
          <a:bodyPr anchor="b">
            <a:normAutofit/>
          </a:bodyPr>
          <a:lstStyle/>
          <a:p>
            <a:r>
              <a:rPr lang="en-US" sz="1900" b="1"/>
              <a:t>Baseline Model, in our case, RandomForestRegressor</a:t>
            </a:r>
            <a:endParaRPr lang="en-US" sz="1900"/>
          </a:p>
        </p:txBody>
      </p:sp>
      <p:sp>
        <p:nvSpPr>
          <p:cNvPr id="3" name="Content Placeholder 2">
            <a:extLst>
              <a:ext uri="{FF2B5EF4-FFF2-40B4-BE49-F238E27FC236}">
                <a16:creationId xmlns:a16="http://schemas.microsoft.com/office/drawing/2014/main" id="{92D5CB87-1446-3840-B809-EFD2002F4D99}"/>
              </a:ext>
            </a:extLst>
          </p:cNvPr>
          <p:cNvSpPr>
            <a:spLocks noGrp="1"/>
          </p:cNvSpPr>
          <p:nvPr>
            <p:ph idx="1"/>
          </p:nvPr>
        </p:nvSpPr>
        <p:spPr>
          <a:xfrm>
            <a:off x="1251679" y="2286001"/>
            <a:ext cx="3384330" cy="3940844"/>
          </a:xfrm>
        </p:spPr>
        <p:txBody>
          <a:bodyPr>
            <a:normAutofit/>
          </a:bodyPr>
          <a:lstStyle/>
          <a:p>
            <a:r>
              <a:rPr lang="en-US" dirty="0"/>
              <a:t>Models are run using Python in </a:t>
            </a:r>
            <a:r>
              <a:rPr lang="en-US" dirty="0" err="1"/>
              <a:t>Jupyter</a:t>
            </a:r>
            <a:r>
              <a:rPr lang="en-US" dirty="0"/>
              <a:t> Notebook</a:t>
            </a:r>
          </a:p>
          <a:p>
            <a:r>
              <a:rPr lang="en-US" dirty="0"/>
              <a:t>There is many categorical columns in the data, So I have done Label Encoding.</a:t>
            </a:r>
          </a:p>
          <a:p>
            <a:r>
              <a:rPr lang="en-US" dirty="0"/>
              <a:t>The test set is 20% of overall dataset. </a:t>
            </a:r>
          </a:p>
          <a:p>
            <a:r>
              <a:rPr lang="en-US" dirty="0"/>
              <a:t>Performance metrics after running the model:</a:t>
            </a:r>
          </a:p>
          <a:p>
            <a:pPr marL="0" indent="0">
              <a:buNone/>
            </a:pPr>
            <a:endParaRPr lang="en-US" dirty="0"/>
          </a:p>
          <a:p>
            <a:endParaRPr lang="en-US" dirty="0"/>
          </a:p>
        </p:txBody>
      </p:sp>
      <p:pic>
        <p:nvPicPr>
          <p:cNvPr id="6" name="Picture 5" descr="Graphical user interface, text, application, email&#10;&#10;Description automatically generated">
            <a:extLst>
              <a:ext uri="{FF2B5EF4-FFF2-40B4-BE49-F238E27FC236}">
                <a16:creationId xmlns:a16="http://schemas.microsoft.com/office/drawing/2014/main" id="{EB7C9C7C-8405-6846-8F8F-6F00DBD57CEB}"/>
              </a:ext>
            </a:extLst>
          </p:cNvPr>
          <p:cNvPicPr>
            <a:picLocks noChangeAspect="1"/>
          </p:cNvPicPr>
          <p:nvPr/>
        </p:nvPicPr>
        <p:blipFill>
          <a:blip r:embed="rId2"/>
          <a:stretch>
            <a:fillRect/>
          </a:stretch>
        </p:blipFill>
        <p:spPr>
          <a:xfrm>
            <a:off x="4636008" y="1158717"/>
            <a:ext cx="6925236" cy="4690754"/>
          </a:xfrm>
          <a:prstGeom prst="rect">
            <a:avLst/>
          </a:prstGeom>
        </p:spPr>
      </p:pic>
    </p:spTree>
    <p:extLst>
      <p:ext uri="{BB962C8B-B14F-4D97-AF65-F5344CB8AC3E}">
        <p14:creationId xmlns:p14="http://schemas.microsoft.com/office/powerpoint/2010/main" val="4014160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BB82-C79C-3047-924F-242AF8D0084A}"/>
              </a:ext>
            </a:extLst>
          </p:cNvPr>
          <p:cNvSpPr>
            <a:spLocks noGrp="1"/>
          </p:cNvSpPr>
          <p:nvPr>
            <p:ph type="title"/>
          </p:nvPr>
        </p:nvSpPr>
        <p:spPr>
          <a:xfrm>
            <a:off x="1292019" y="3038681"/>
            <a:ext cx="4357499" cy="1320855"/>
          </a:xfrm>
        </p:spPr>
        <p:txBody>
          <a:bodyPr>
            <a:normAutofit/>
          </a:bodyPr>
          <a:lstStyle/>
          <a:p>
            <a:r>
              <a:rPr lang="en-US" sz="2800" dirty="0"/>
              <a:t>The </a:t>
            </a:r>
            <a:r>
              <a:rPr lang="en-US" sz="2800" dirty="0" err="1"/>
              <a:t>polt</a:t>
            </a:r>
            <a:r>
              <a:rPr lang="en-US" sz="2800" dirty="0"/>
              <a:t> between Predicted price and actual price </a:t>
            </a:r>
          </a:p>
        </p:txBody>
      </p:sp>
      <p:pic>
        <p:nvPicPr>
          <p:cNvPr id="11" name="Picture 10" descr="Chart, line chart&#10;&#10;Description automatically generated">
            <a:extLst>
              <a:ext uri="{FF2B5EF4-FFF2-40B4-BE49-F238E27FC236}">
                <a16:creationId xmlns:a16="http://schemas.microsoft.com/office/drawing/2014/main" id="{C7A2F0EE-3DA8-E14C-85F4-ACA24EE079B0}"/>
              </a:ext>
            </a:extLst>
          </p:cNvPr>
          <p:cNvPicPr>
            <a:picLocks noChangeAspect="1"/>
          </p:cNvPicPr>
          <p:nvPr/>
        </p:nvPicPr>
        <p:blipFill rotWithShape="1">
          <a:blip r:embed="rId2"/>
          <a:srcRect r="7578"/>
          <a:stretch/>
        </p:blipFill>
        <p:spPr>
          <a:xfrm>
            <a:off x="5204012" y="645107"/>
            <a:ext cx="6685850" cy="2716590"/>
          </a:xfrm>
          <a:prstGeom prst="rect">
            <a:avLst/>
          </a:prstGeom>
        </p:spPr>
      </p:pic>
      <p:pic>
        <p:nvPicPr>
          <p:cNvPr id="4" name="Picture 3" descr="Chart, scatter chart&#10;&#10;Description automatically generated">
            <a:extLst>
              <a:ext uri="{FF2B5EF4-FFF2-40B4-BE49-F238E27FC236}">
                <a16:creationId xmlns:a16="http://schemas.microsoft.com/office/drawing/2014/main" id="{A0F8978A-E9B5-FC4E-9983-2C69E77FBDBF}"/>
              </a:ext>
            </a:extLst>
          </p:cNvPr>
          <p:cNvPicPr>
            <a:picLocks noChangeAspect="1"/>
          </p:cNvPicPr>
          <p:nvPr/>
        </p:nvPicPr>
        <p:blipFill>
          <a:blip r:embed="rId3"/>
          <a:stretch>
            <a:fillRect/>
          </a:stretch>
        </p:blipFill>
        <p:spPr>
          <a:xfrm>
            <a:off x="5204011" y="3361696"/>
            <a:ext cx="6685851" cy="3314957"/>
          </a:xfrm>
          <a:prstGeom prst="rect">
            <a:avLst/>
          </a:prstGeom>
        </p:spPr>
      </p:pic>
    </p:spTree>
    <p:extLst>
      <p:ext uri="{BB962C8B-B14F-4D97-AF65-F5344CB8AC3E}">
        <p14:creationId xmlns:p14="http://schemas.microsoft.com/office/powerpoint/2010/main" val="689040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D282E-BE3E-014D-B45A-F449D6AEE03B}"/>
              </a:ext>
            </a:extLst>
          </p:cNvPr>
          <p:cNvSpPr>
            <a:spLocks noGrp="1"/>
          </p:cNvSpPr>
          <p:nvPr>
            <p:ph type="title"/>
          </p:nvPr>
        </p:nvSpPr>
        <p:spPr>
          <a:xfrm>
            <a:off x="1278573" y="2514248"/>
            <a:ext cx="3384329" cy="1640894"/>
          </a:xfrm>
        </p:spPr>
        <p:txBody>
          <a:bodyPr anchor="t">
            <a:normAutofit/>
          </a:bodyPr>
          <a:lstStyle/>
          <a:p>
            <a:r>
              <a:rPr lang="en-US" sz="3700" dirty="0"/>
              <a:t>the old price and the new price</a:t>
            </a:r>
          </a:p>
        </p:txBody>
      </p:sp>
      <p:pic>
        <p:nvPicPr>
          <p:cNvPr id="6" name="Content Placeholder 5" descr="Table&#10;&#10;Description automatically generated">
            <a:extLst>
              <a:ext uri="{FF2B5EF4-FFF2-40B4-BE49-F238E27FC236}">
                <a16:creationId xmlns:a16="http://schemas.microsoft.com/office/drawing/2014/main" id="{91DC2557-94A0-EC41-A299-9A2890F16046}"/>
              </a:ext>
            </a:extLst>
          </p:cNvPr>
          <p:cNvPicPr>
            <a:picLocks noChangeAspect="1"/>
          </p:cNvPicPr>
          <p:nvPr/>
        </p:nvPicPr>
        <p:blipFill rotWithShape="1">
          <a:blip r:embed="rId2"/>
          <a:srcRect l="27137" r="16351" b="-1"/>
          <a:stretch/>
        </p:blipFill>
        <p:spPr>
          <a:xfrm>
            <a:off x="5279472" y="645107"/>
            <a:ext cx="5995465" cy="5594047"/>
          </a:xfrm>
          <a:prstGeom prst="rect">
            <a:avLst/>
          </a:prstGeom>
        </p:spPr>
      </p:pic>
    </p:spTree>
    <p:extLst>
      <p:ext uri="{BB962C8B-B14F-4D97-AF65-F5344CB8AC3E}">
        <p14:creationId xmlns:p14="http://schemas.microsoft.com/office/powerpoint/2010/main" val="241579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1515-6331-114E-B39E-324A185C62E2}"/>
              </a:ext>
            </a:extLst>
          </p:cNvPr>
          <p:cNvSpPr>
            <a:spLocks noGrp="1"/>
          </p:cNvSpPr>
          <p:nvPr>
            <p:ph type="title"/>
          </p:nvPr>
        </p:nvSpPr>
        <p:spPr/>
        <p:txBody>
          <a:bodyPr>
            <a:normAutofit/>
          </a:bodyPr>
          <a:lstStyle/>
          <a:p>
            <a:pPr algn="ctr"/>
            <a:r>
              <a:rPr lang="en-US" sz="3600" dirty="0"/>
              <a:t>Lasso </a:t>
            </a:r>
            <a:endParaRPr lang="en-US" b="1" dirty="0"/>
          </a:p>
        </p:txBody>
      </p:sp>
      <p:sp>
        <p:nvSpPr>
          <p:cNvPr id="3" name="Content Placeholder 2">
            <a:extLst>
              <a:ext uri="{FF2B5EF4-FFF2-40B4-BE49-F238E27FC236}">
                <a16:creationId xmlns:a16="http://schemas.microsoft.com/office/drawing/2014/main" id="{75FE44C7-61A2-8746-8FC9-E2C7F5EA961C}"/>
              </a:ext>
            </a:extLst>
          </p:cNvPr>
          <p:cNvSpPr>
            <a:spLocks noGrp="1"/>
          </p:cNvSpPr>
          <p:nvPr>
            <p:ph idx="1"/>
          </p:nvPr>
        </p:nvSpPr>
        <p:spPr/>
        <p:txBody>
          <a:bodyPr/>
          <a:lstStyle/>
          <a:p>
            <a:pPr marL="0" indent="0" algn="ctr">
              <a:buNone/>
            </a:pPr>
            <a:r>
              <a:rPr lang="en-US" dirty="0"/>
              <a:t>Performance </a:t>
            </a:r>
          </a:p>
          <a:p>
            <a:pPr marL="0" indent="0" algn="ctr">
              <a:buNone/>
            </a:pPr>
            <a:r>
              <a:rPr lang="en-US" dirty="0"/>
              <a:t>metrics after running the model:</a:t>
            </a:r>
          </a:p>
          <a:p>
            <a:pPr marL="0" indent="0" algn="ctr">
              <a:buNone/>
            </a:pPr>
            <a:endParaRPr lang="en-US" dirty="0"/>
          </a:p>
        </p:txBody>
      </p:sp>
      <p:pic>
        <p:nvPicPr>
          <p:cNvPr id="8" name="Picture 7" descr="Graphical user interface, text, application&#10;&#10;Description automatically generated">
            <a:extLst>
              <a:ext uri="{FF2B5EF4-FFF2-40B4-BE49-F238E27FC236}">
                <a16:creationId xmlns:a16="http://schemas.microsoft.com/office/drawing/2014/main" id="{2D35CBBF-60C4-2143-B168-729243458F7B}"/>
              </a:ext>
            </a:extLst>
          </p:cNvPr>
          <p:cNvPicPr>
            <a:picLocks noChangeAspect="1"/>
          </p:cNvPicPr>
          <p:nvPr/>
        </p:nvPicPr>
        <p:blipFill>
          <a:blip r:embed="rId2"/>
          <a:stretch>
            <a:fillRect/>
          </a:stretch>
        </p:blipFill>
        <p:spPr>
          <a:xfrm>
            <a:off x="1500996" y="3209026"/>
            <a:ext cx="9439326" cy="2325778"/>
          </a:xfrm>
          <a:prstGeom prst="rect">
            <a:avLst/>
          </a:prstGeom>
        </p:spPr>
      </p:pic>
    </p:spTree>
    <p:extLst>
      <p:ext uri="{BB962C8B-B14F-4D97-AF65-F5344CB8AC3E}">
        <p14:creationId xmlns:p14="http://schemas.microsoft.com/office/powerpoint/2010/main" val="325764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1515-6331-114E-B39E-324A185C62E2}"/>
              </a:ext>
            </a:extLst>
          </p:cNvPr>
          <p:cNvSpPr>
            <a:spLocks noGrp="1"/>
          </p:cNvSpPr>
          <p:nvPr>
            <p:ph type="title"/>
          </p:nvPr>
        </p:nvSpPr>
        <p:spPr/>
        <p:txBody>
          <a:bodyPr>
            <a:normAutofit/>
          </a:bodyPr>
          <a:lstStyle/>
          <a:p>
            <a:pPr algn="ctr"/>
            <a:r>
              <a:rPr lang="en-US" sz="3600" b="1" dirty="0" err="1"/>
              <a:t>KNeighborsRegressor</a:t>
            </a:r>
            <a:endParaRPr lang="en-US" b="1" dirty="0"/>
          </a:p>
        </p:txBody>
      </p:sp>
      <p:sp>
        <p:nvSpPr>
          <p:cNvPr id="3" name="Content Placeholder 2">
            <a:extLst>
              <a:ext uri="{FF2B5EF4-FFF2-40B4-BE49-F238E27FC236}">
                <a16:creationId xmlns:a16="http://schemas.microsoft.com/office/drawing/2014/main" id="{75FE44C7-61A2-8746-8FC9-E2C7F5EA961C}"/>
              </a:ext>
            </a:extLst>
          </p:cNvPr>
          <p:cNvSpPr>
            <a:spLocks noGrp="1"/>
          </p:cNvSpPr>
          <p:nvPr>
            <p:ph idx="1"/>
          </p:nvPr>
        </p:nvSpPr>
        <p:spPr/>
        <p:txBody>
          <a:bodyPr/>
          <a:lstStyle/>
          <a:p>
            <a:pPr marL="0" indent="0" algn="ctr">
              <a:buNone/>
            </a:pPr>
            <a:r>
              <a:rPr lang="en-US" dirty="0"/>
              <a:t>Performance </a:t>
            </a:r>
          </a:p>
          <a:p>
            <a:pPr marL="0" indent="0" algn="ctr">
              <a:buNone/>
            </a:pPr>
            <a:r>
              <a:rPr lang="en-US" dirty="0"/>
              <a:t>metrics after running the model:</a:t>
            </a:r>
          </a:p>
          <a:p>
            <a:pPr marL="0" indent="0" algn="ctr">
              <a:buNone/>
            </a:pPr>
            <a:endParaRPr lang="en-US" dirty="0"/>
          </a:p>
        </p:txBody>
      </p:sp>
      <p:pic>
        <p:nvPicPr>
          <p:cNvPr id="8" name="Picture 7" descr="Text&#10;&#10;Description automatically generated with medium confidence">
            <a:extLst>
              <a:ext uri="{FF2B5EF4-FFF2-40B4-BE49-F238E27FC236}">
                <a16:creationId xmlns:a16="http://schemas.microsoft.com/office/drawing/2014/main" id="{9AD5BC10-5246-FA44-9FAF-1FE412D2D998}"/>
              </a:ext>
            </a:extLst>
          </p:cNvPr>
          <p:cNvPicPr>
            <a:picLocks noChangeAspect="1"/>
          </p:cNvPicPr>
          <p:nvPr/>
        </p:nvPicPr>
        <p:blipFill>
          <a:blip r:embed="rId2"/>
          <a:stretch>
            <a:fillRect/>
          </a:stretch>
        </p:blipFill>
        <p:spPr>
          <a:xfrm>
            <a:off x="1949569" y="3191774"/>
            <a:ext cx="8246853" cy="2087592"/>
          </a:xfrm>
          <a:prstGeom prst="rect">
            <a:avLst/>
          </a:prstGeom>
        </p:spPr>
      </p:pic>
    </p:spTree>
    <p:extLst>
      <p:ext uri="{BB962C8B-B14F-4D97-AF65-F5344CB8AC3E}">
        <p14:creationId xmlns:p14="http://schemas.microsoft.com/office/powerpoint/2010/main" val="2305721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FDA3F-EA8B-5D48-87FD-DA0302045EDF}"/>
              </a:ext>
            </a:extLst>
          </p:cNvPr>
          <p:cNvSpPr>
            <a:spLocks noGrp="1"/>
          </p:cNvSpPr>
          <p:nvPr>
            <p:ph type="title"/>
          </p:nvPr>
        </p:nvSpPr>
        <p:spPr>
          <a:xfrm>
            <a:off x="761996" y="382385"/>
            <a:ext cx="10668004" cy="1113295"/>
          </a:xfrm>
        </p:spPr>
        <p:txBody>
          <a:bodyPr anchor="b">
            <a:normAutofit/>
          </a:bodyPr>
          <a:lstStyle/>
          <a:p>
            <a:pPr algn="ctr"/>
            <a:r>
              <a:rPr lang="en-US" sz="3600" b="1"/>
              <a:t>Conclusion &amp; FUTURE WORKS</a:t>
            </a:r>
            <a:br>
              <a:rPr lang="en-US" sz="3600" b="1"/>
            </a:br>
            <a:endParaRPr lang="en-US" sz="3600"/>
          </a:p>
        </p:txBody>
      </p:sp>
      <p:sp>
        <p:nvSpPr>
          <p:cNvPr id="3" name="Content Placeholder 2">
            <a:extLst>
              <a:ext uri="{FF2B5EF4-FFF2-40B4-BE49-F238E27FC236}">
                <a16:creationId xmlns:a16="http://schemas.microsoft.com/office/drawing/2014/main" id="{EF1CF2CC-AE75-CA40-B10C-BDDE0E5A2B69}"/>
              </a:ext>
            </a:extLst>
          </p:cNvPr>
          <p:cNvSpPr>
            <a:spLocks noGrp="1"/>
          </p:cNvSpPr>
          <p:nvPr>
            <p:ph idx="1"/>
          </p:nvPr>
        </p:nvSpPr>
        <p:spPr>
          <a:xfrm>
            <a:off x="761996" y="1785257"/>
            <a:ext cx="10668004" cy="3440539"/>
          </a:xfrm>
        </p:spPr>
        <p:txBody>
          <a:bodyPr>
            <a:normAutofit/>
          </a:bodyPr>
          <a:lstStyle/>
          <a:p>
            <a:pPr marL="0" indent="0">
              <a:lnSpc>
                <a:spcPct val="100000"/>
              </a:lnSpc>
              <a:buNone/>
            </a:pPr>
            <a:endParaRPr lang="en-US" sz="1900" b="1" dirty="0"/>
          </a:p>
          <a:p>
            <a:pPr>
              <a:lnSpc>
                <a:spcPct val="100000"/>
              </a:lnSpc>
            </a:pPr>
            <a:r>
              <a:rPr lang="en-US" sz="1900" dirty="0"/>
              <a:t>We have developed model to predict car price problem.</a:t>
            </a:r>
          </a:p>
          <a:p>
            <a:pPr>
              <a:lnSpc>
                <a:spcPct val="100000"/>
              </a:lnSpc>
            </a:pPr>
            <a:r>
              <a:rPr lang="en-US" sz="1900" dirty="0"/>
              <a:t>First, we made the detailed exploratory analysis.</a:t>
            </a:r>
          </a:p>
          <a:p>
            <a:pPr>
              <a:lnSpc>
                <a:spcPct val="100000"/>
              </a:lnSpc>
            </a:pPr>
            <a:r>
              <a:rPr lang="en-US" sz="1900" dirty="0"/>
              <a:t>We have decided which metric to use. We analyzed both target and features in detail. We transform categorical variables into numeric so we can use them in the model. We transform numerical variables to reduce skewness and get close to normal distribution. We looked at the results of the each model and selected the best one.</a:t>
            </a:r>
          </a:p>
          <a:p>
            <a:pPr>
              <a:lnSpc>
                <a:spcPct val="100000"/>
              </a:lnSpc>
            </a:pPr>
            <a:endParaRPr lang="en-US" sz="1900" dirty="0"/>
          </a:p>
          <a:p>
            <a:pPr marL="0" indent="0">
              <a:lnSpc>
                <a:spcPct val="100000"/>
              </a:lnSpc>
              <a:buNone/>
            </a:pPr>
            <a:r>
              <a:rPr lang="en-US" sz="1900" b="1" dirty="0"/>
              <a:t>FUTURE WORKS: </a:t>
            </a:r>
            <a:r>
              <a:rPr lang="en-US" sz="1900" dirty="0"/>
              <a:t>Keeping the current model as a baseline, we intend to use some advanced techniques algorithms to predict car prices as my future work.</a:t>
            </a:r>
          </a:p>
          <a:p>
            <a:pPr>
              <a:lnSpc>
                <a:spcPct val="100000"/>
              </a:lnSpc>
            </a:pPr>
            <a:endParaRPr lang="en-US" sz="1900" dirty="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57454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9215-8CBD-E34C-B80C-331324A8E278}"/>
              </a:ext>
            </a:extLst>
          </p:cNvPr>
          <p:cNvSpPr>
            <a:spLocks noGrp="1"/>
          </p:cNvSpPr>
          <p:nvPr>
            <p:ph type="title"/>
          </p:nvPr>
        </p:nvSpPr>
        <p:spPr>
          <a:xfrm>
            <a:off x="917063" y="2545158"/>
            <a:ext cx="4362410" cy="4585799"/>
          </a:xfrm>
        </p:spPr>
        <p:txBody>
          <a:bodyPr anchor="t">
            <a:normAutofit/>
          </a:bodyPr>
          <a:lstStyle/>
          <a:p>
            <a:r>
              <a:rPr lang="en-US" sz="5400" dirty="0"/>
              <a:t>Background &amp; Goal  </a:t>
            </a:r>
          </a:p>
        </p:txBody>
      </p:sp>
      <p:pic>
        <p:nvPicPr>
          <p:cNvPr id="5" name="Content Placeholder 4" descr="A picture containing person, sky, outdoor, person&#10;&#10;Description automatically generated">
            <a:extLst>
              <a:ext uri="{FF2B5EF4-FFF2-40B4-BE49-F238E27FC236}">
                <a16:creationId xmlns:a16="http://schemas.microsoft.com/office/drawing/2014/main" id="{008FD615-467E-D34F-B972-983EB6C06F02}"/>
              </a:ext>
            </a:extLst>
          </p:cNvPr>
          <p:cNvPicPr>
            <a:picLocks noChangeAspect="1"/>
          </p:cNvPicPr>
          <p:nvPr/>
        </p:nvPicPr>
        <p:blipFill rotWithShape="1">
          <a:blip r:embed="rId2"/>
          <a:srcRect l="7604" r="23537" b="1"/>
          <a:stretch/>
        </p:blipFill>
        <p:spPr>
          <a:xfrm>
            <a:off x="5279472" y="645107"/>
            <a:ext cx="5995465" cy="5594047"/>
          </a:xfrm>
          <a:prstGeom prst="rect">
            <a:avLst/>
          </a:prstGeom>
        </p:spPr>
      </p:pic>
    </p:spTree>
    <p:extLst>
      <p:ext uri="{BB962C8B-B14F-4D97-AF65-F5344CB8AC3E}">
        <p14:creationId xmlns:p14="http://schemas.microsoft.com/office/powerpoint/2010/main" val="244666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C82C6EB-43E1-484A-AB5C-DD662FE6F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F8DF47-C1BC-4ACC-BD2C-8ECAA3B10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1">
            <a:extLst>
              <a:ext uri="{FF2B5EF4-FFF2-40B4-BE49-F238E27FC236}">
                <a16:creationId xmlns:a16="http://schemas.microsoft.com/office/drawing/2014/main" id="{8AF709DA-DF17-4AB5-977D-8D4016C8B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509FDCC-54FB-CE4B-BD53-4023B1C9D35D}"/>
              </a:ext>
            </a:extLst>
          </p:cNvPr>
          <p:cNvSpPr>
            <a:spLocks noGrp="1"/>
          </p:cNvSpPr>
          <p:nvPr>
            <p:ph type="title"/>
          </p:nvPr>
        </p:nvSpPr>
        <p:spPr>
          <a:xfrm>
            <a:off x="8446904" y="1831401"/>
            <a:ext cx="3090672" cy="2196531"/>
          </a:xfrm>
        </p:spPr>
        <p:txBody>
          <a:bodyPr anchor="b">
            <a:normAutofit/>
          </a:bodyPr>
          <a:lstStyle/>
          <a:p>
            <a:r>
              <a:rPr lang="en-US" sz="2800" dirty="0">
                <a:solidFill>
                  <a:schemeClr val="accent1"/>
                </a:solidFill>
              </a:rPr>
              <a:t>Market Opportunities for Used Cars in Saudi Arabia</a:t>
            </a:r>
            <a:br>
              <a:rPr lang="en-US" sz="2800" dirty="0">
                <a:solidFill>
                  <a:schemeClr val="accent1"/>
                </a:solidFill>
              </a:rPr>
            </a:br>
            <a:endParaRPr lang="en-US" sz="2800" dirty="0">
              <a:solidFill>
                <a:schemeClr val="accent1"/>
              </a:solidFill>
            </a:endParaRPr>
          </a:p>
        </p:txBody>
      </p:sp>
      <p:pic>
        <p:nvPicPr>
          <p:cNvPr id="5" name="Content Placeholder 4" descr="Chart, bar chart&#10;&#10;Description automatically generated">
            <a:extLst>
              <a:ext uri="{FF2B5EF4-FFF2-40B4-BE49-F238E27FC236}">
                <a16:creationId xmlns:a16="http://schemas.microsoft.com/office/drawing/2014/main" id="{F64ED352-224B-7049-8434-A53826807A6E}"/>
              </a:ext>
            </a:extLst>
          </p:cNvPr>
          <p:cNvPicPr>
            <a:picLocks noChangeAspect="1"/>
          </p:cNvPicPr>
          <p:nvPr/>
        </p:nvPicPr>
        <p:blipFill>
          <a:blip r:embed="rId2"/>
          <a:stretch>
            <a:fillRect/>
          </a:stretch>
        </p:blipFill>
        <p:spPr>
          <a:xfrm>
            <a:off x="926927" y="1294411"/>
            <a:ext cx="5978273" cy="4619502"/>
          </a:xfrm>
          <a:prstGeom prst="rect">
            <a:avLst/>
          </a:prstGeom>
        </p:spPr>
      </p:pic>
    </p:spTree>
    <p:extLst>
      <p:ext uri="{BB962C8B-B14F-4D97-AF65-F5344CB8AC3E}">
        <p14:creationId xmlns:p14="http://schemas.microsoft.com/office/powerpoint/2010/main" val="1371367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72A4-3A76-014C-B839-9F66F30B5F81}"/>
              </a:ext>
            </a:extLst>
          </p:cNvPr>
          <p:cNvSpPr>
            <a:spLocks noGrp="1"/>
          </p:cNvSpPr>
          <p:nvPr>
            <p:ph type="title"/>
          </p:nvPr>
        </p:nvSpPr>
        <p:spPr>
          <a:xfrm>
            <a:off x="1251677" y="645105"/>
            <a:ext cx="4357499" cy="1320855"/>
          </a:xfrm>
        </p:spPr>
        <p:txBody>
          <a:bodyPr>
            <a:normAutofit/>
          </a:bodyPr>
          <a:lstStyle/>
          <a:p>
            <a:r>
              <a:rPr lang="en-US" sz="4400"/>
              <a:t>Data Preparation </a:t>
            </a:r>
          </a:p>
        </p:txBody>
      </p:sp>
      <p:sp>
        <p:nvSpPr>
          <p:cNvPr id="3" name="Content Placeholder 2">
            <a:extLst>
              <a:ext uri="{FF2B5EF4-FFF2-40B4-BE49-F238E27FC236}">
                <a16:creationId xmlns:a16="http://schemas.microsoft.com/office/drawing/2014/main" id="{DF994FB0-5066-D846-9B64-04A94E9F91E5}"/>
              </a:ext>
            </a:extLst>
          </p:cNvPr>
          <p:cNvSpPr>
            <a:spLocks noGrp="1"/>
          </p:cNvSpPr>
          <p:nvPr>
            <p:ph idx="1"/>
          </p:nvPr>
        </p:nvSpPr>
        <p:spPr>
          <a:xfrm>
            <a:off x="1251678" y="2286001"/>
            <a:ext cx="4363595" cy="3593591"/>
          </a:xfrm>
        </p:spPr>
        <p:txBody>
          <a:bodyPr>
            <a:normAutofit/>
          </a:bodyPr>
          <a:lstStyle/>
          <a:p>
            <a:pPr>
              <a:lnSpc>
                <a:spcPct val="100000"/>
              </a:lnSpc>
            </a:pPr>
            <a:r>
              <a:rPr lang="en-US" sz="1900" dirty="0"/>
              <a:t>First data set: OBTAIN from Kaggle. It is very fresh data because it gathered in 10 months ago.</a:t>
            </a:r>
          </a:p>
          <a:p>
            <a:pPr>
              <a:lnSpc>
                <a:spcPct val="100000"/>
              </a:lnSpc>
            </a:pPr>
            <a:r>
              <a:rPr lang="en-US" sz="1900" dirty="0"/>
              <a:t>The dataset contains 8035 rows with 8 features .</a:t>
            </a:r>
          </a:p>
          <a:p>
            <a:pPr>
              <a:lnSpc>
                <a:spcPct val="100000"/>
              </a:lnSpc>
            </a:pPr>
            <a:r>
              <a:rPr lang="en-US" sz="1900" dirty="0"/>
              <a:t>Lots of unneeded data and was removed to obtain good outcome of Price.     </a:t>
            </a:r>
          </a:p>
          <a:p>
            <a:pPr>
              <a:lnSpc>
                <a:spcPct val="100000"/>
              </a:lnSpc>
            </a:pPr>
            <a:r>
              <a:rPr lang="en-US" sz="1900" dirty="0"/>
              <a:t>Categorical variables such as Make, type, Gear-type were change to numeric variables </a:t>
            </a:r>
          </a:p>
          <a:p>
            <a:pPr marL="0" indent="0">
              <a:lnSpc>
                <a:spcPct val="100000"/>
              </a:lnSpc>
              <a:buNone/>
            </a:pPr>
            <a:endParaRPr lang="en-US" sz="1900" dirty="0"/>
          </a:p>
        </p:txBody>
      </p:sp>
      <p:pic>
        <p:nvPicPr>
          <p:cNvPr id="6" name="Picture 5" descr="Chart&#10;&#10;Description automatically generated">
            <a:extLst>
              <a:ext uri="{FF2B5EF4-FFF2-40B4-BE49-F238E27FC236}">
                <a16:creationId xmlns:a16="http://schemas.microsoft.com/office/drawing/2014/main" id="{DC2FAFE7-59B2-2B40-867F-B04EC358A8B2}"/>
              </a:ext>
            </a:extLst>
          </p:cNvPr>
          <p:cNvPicPr>
            <a:picLocks noChangeAspect="1"/>
          </p:cNvPicPr>
          <p:nvPr/>
        </p:nvPicPr>
        <p:blipFill>
          <a:blip r:embed="rId2"/>
          <a:stretch>
            <a:fillRect/>
          </a:stretch>
        </p:blipFill>
        <p:spPr>
          <a:xfrm>
            <a:off x="5609175" y="672664"/>
            <a:ext cx="5665761" cy="1869495"/>
          </a:xfrm>
          <a:prstGeom prst="rect">
            <a:avLst/>
          </a:prstGeom>
        </p:spPr>
      </p:pic>
      <p:pic>
        <p:nvPicPr>
          <p:cNvPr id="5" name="Picture 4" descr="Table&#10;&#10;Description automatically generated">
            <a:extLst>
              <a:ext uri="{FF2B5EF4-FFF2-40B4-BE49-F238E27FC236}">
                <a16:creationId xmlns:a16="http://schemas.microsoft.com/office/drawing/2014/main" id="{AA121900-654A-E144-B717-420A213D3909}"/>
              </a:ext>
            </a:extLst>
          </p:cNvPr>
          <p:cNvPicPr>
            <a:picLocks noChangeAspect="1"/>
          </p:cNvPicPr>
          <p:nvPr/>
        </p:nvPicPr>
        <p:blipFill>
          <a:blip r:embed="rId3"/>
          <a:stretch>
            <a:fillRect/>
          </a:stretch>
        </p:blipFill>
        <p:spPr>
          <a:xfrm>
            <a:off x="5609176" y="2798318"/>
            <a:ext cx="5665761" cy="3414577"/>
          </a:xfrm>
          <a:prstGeom prst="rect">
            <a:avLst/>
          </a:prstGeom>
        </p:spPr>
      </p:pic>
    </p:spTree>
    <p:extLst>
      <p:ext uri="{BB962C8B-B14F-4D97-AF65-F5344CB8AC3E}">
        <p14:creationId xmlns:p14="http://schemas.microsoft.com/office/powerpoint/2010/main" val="60639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1811-B0FF-A147-8842-CF04DFA5F315}"/>
              </a:ext>
            </a:extLst>
          </p:cNvPr>
          <p:cNvSpPr>
            <a:spLocks noGrp="1"/>
          </p:cNvSpPr>
          <p:nvPr>
            <p:ph type="title"/>
          </p:nvPr>
        </p:nvSpPr>
        <p:spPr>
          <a:xfrm>
            <a:off x="1251679" y="645107"/>
            <a:ext cx="3384329" cy="5408284"/>
          </a:xfrm>
        </p:spPr>
        <p:txBody>
          <a:bodyPr anchor="ctr">
            <a:normAutofit/>
          </a:bodyPr>
          <a:lstStyle/>
          <a:p>
            <a:r>
              <a:rPr lang="en-US" sz="4000" dirty="0"/>
              <a:t>My research Questions </a:t>
            </a:r>
          </a:p>
        </p:txBody>
      </p:sp>
      <p:graphicFrame>
        <p:nvGraphicFramePr>
          <p:cNvPr id="5" name="Content Placeholder 2">
            <a:extLst>
              <a:ext uri="{FF2B5EF4-FFF2-40B4-BE49-F238E27FC236}">
                <a16:creationId xmlns:a16="http://schemas.microsoft.com/office/drawing/2014/main" id="{B3017732-FB40-4C07-8839-554B3F782EAA}"/>
              </a:ext>
            </a:extLst>
          </p:cNvPr>
          <p:cNvGraphicFramePr>
            <a:graphicFrameLocks noGrp="1"/>
          </p:cNvGraphicFramePr>
          <p:nvPr>
            <p:ph idx="1"/>
            <p:extLst>
              <p:ext uri="{D42A27DB-BD31-4B8C-83A1-F6EECF244321}">
                <p14:modId xmlns:p14="http://schemas.microsoft.com/office/powerpoint/2010/main" val="1492850859"/>
              </p:ext>
            </p:extLst>
          </p:nvPr>
        </p:nvGraphicFramePr>
        <p:xfrm>
          <a:off x="4999512" y="645108"/>
          <a:ext cx="6430488" cy="5408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035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EFCEA-F26D-A548-AC79-41CA697A10D2}"/>
              </a:ext>
            </a:extLst>
          </p:cNvPr>
          <p:cNvSpPr>
            <a:spLocks noGrp="1"/>
          </p:cNvSpPr>
          <p:nvPr>
            <p:ph type="title"/>
          </p:nvPr>
        </p:nvSpPr>
        <p:spPr>
          <a:xfrm>
            <a:off x="1251679" y="645107"/>
            <a:ext cx="3384329" cy="1640894"/>
          </a:xfrm>
        </p:spPr>
        <p:txBody>
          <a:bodyPr anchor="t">
            <a:normAutofit/>
          </a:bodyPr>
          <a:lstStyle/>
          <a:p>
            <a:r>
              <a:rPr lang="en-US" sz="4000"/>
              <a:t>My research Questions </a:t>
            </a:r>
          </a:p>
        </p:txBody>
      </p:sp>
      <p:sp>
        <p:nvSpPr>
          <p:cNvPr id="3" name="Content Placeholder 2">
            <a:extLst>
              <a:ext uri="{FF2B5EF4-FFF2-40B4-BE49-F238E27FC236}">
                <a16:creationId xmlns:a16="http://schemas.microsoft.com/office/drawing/2014/main" id="{B3588F1F-2A8C-3C42-A027-B34BA5D911A7}"/>
              </a:ext>
            </a:extLst>
          </p:cNvPr>
          <p:cNvSpPr>
            <a:spLocks noGrp="1"/>
          </p:cNvSpPr>
          <p:nvPr>
            <p:ph idx="1"/>
          </p:nvPr>
        </p:nvSpPr>
        <p:spPr>
          <a:xfrm>
            <a:off x="1251679" y="2286001"/>
            <a:ext cx="3384330" cy="3940844"/>
          </a:xfrm>
        </p:spPr>
        <p:txBody>
          <a:bodyPr>
            <a:normAutofit/>
          </a:bodyPr>
          <a:lstStyle/>
          <a:p>
            <a:pPr marL="0" indent="0">
              <a:lnSpc>
                <a:spcPct val="100000"/>
              </a:lnSpc>
              <a:buNone/>
            </a:pPr>
            <a:r>
              <a:rPr lang="en-US" sz="1600" b="1" dirty="0"/>
              <a:t>The Models that are used are :</a:t>
            </a:r>
          </a:p>
          <a:p>
            <a:pPr marL="457200" indent="-457200">
              <a:lnSpc>
                <a:spcPct val="100000"/>
              </a:lnSpc>
              <a:buFont typeface="+mj-lt"/>
              <a:buAutoNum type="arabicPeriod"/>
            </a:pPr>
            <a:r>
              <a:rPr lang="en-US" sz="1600" b="1" dirty="0"/>
              <a:t>Baseline Model, in our case, </a:t>
            </a:r>
            <a:r>
              <a:rPr lang="en-US" sz="1600" b="1" dirty="0" err="1"/>
              <a:t>RandomForestRegressor</a:t>
            </a:r>
            <a:r>
              <a:rPr lang="en-US" sz="1600" b="1" dirty="0"/>
              <a:t> model: </a:t>
            </a:r>
            <a:r>
              <a:rPr lang="en-US" sz="1600" b="1" dirty="0" err="1"/>
              <a:t>RandomForests</a:t>
            </a:r>
            <a:r>
              <a:rPr lang="en-US" sz="1600" b="1" dirty="0"/>
              <a:t> are a modification of bagging that builds a large collection of de-correlated tress and have become a very popular “</a:t>
            </a:r>
            <a:r>
              <a:rPr lang="en-US" sz="1600" b="1" dirty="0" err="1"/>
              <a:t>out-of</a:t>
            </a:r>
            <a:r>
              <a:rPr lang="en-US" sz="1600" b="1" dirty="0"/>
              <a:t> –the-box “ learning algorithm that enjoys good predative performance. </a:t>
            </a:r>
          </a:p>
          <a:p>
            <a:pPr marL="457200" indent="-457200">
              <a:lnSpc>
                <a:spcPct val="100000"/>
              </a:lnSpc>
              <a:buFont typeface="+mj-lt"/>
              <a:buAutoNum type="arabicPeriod"/>
            </a:pPr>
            <a:r>
              <a:rPr lang="en-US" sz="1600" b="1" dirty="0"/>
              <a:t>Lasso</a:t>
            </a:r>
          </a:p>
          <a:p>
            <a:pPr marL="457200" indent="-457200">
              <a:lnSpc>
                <a:spcPct val="100000"/>
              </a:lnSpc>
              <a:buFont typeface="+mj-lt"/>
              <a:buAutoNum type="arabicPeriod"/>
            </a:pPr>
            <a:r>
              <a:rPr lang="en-US" sz="1600" b="1" dirty="0" err="1"/>
              <a:t>KNeighborsRegressor</a:t>
            </a:r>
            <a:endParaRPr lang="en-US" sz="1600" b="1" dirty="0"/>
          </a:p>
          <a:p>
            <a:pPr marL="0" indent="0">
              <a:lnSpc>
                <a:spcPct val="100000"/>
              </a:lnSpc>
              <a:buNone/>
            </a:pPr>
            <a:endParaRPr lang="en-US" sz="1600" b="1" dirty="0"/>
          </a:p>
        </p:txBody>
      </p:sp>
      <p:pic>
        <p:nvPicPr>
          <p:cNvPr id="5" name="Picture 4" descr="Chart, scatter chart&#10;&#10;Description automatically generated">
            <a:extLst>
              <a:ext uri="{FF2B5EF4-FFF2-40B4-BE49-F238E27FC236}">
                <a16:creationId xmlns:a16="http://schemas.microsoft.com/office/drawing/2014/main" id="{86E6C8B6-79AB-5E49-8D14-05B740A9AA3F}"/>
              </a:ext>
            </a:extLst>
          </p:cNvPr>
          <p:cNvPicPr>
            <a:picLocks noChangeAspect="1"/>
          </p:cNvPicPr>
          <p:nvPr/>
        </p:nvPicPr>
        <p:blipFill rotWithShape="1">
          <a:blip r:embed="rId2"/>
          <a:srcRect l="16842" r="19926" b="2"/>
          <a:stretch/>
        </p:blipFill>
        <p:spPr>
          <a:xfrm>
            <a:off x="5279472" y="645107"/>
            <a:ext cx="5995465" cy="5594047"/>
          </a:xfrm>
          <a:prstGeom prst="rect">
            <a:avLst/>
          </a:prstGeom>
        </p:spPr>
      </p:pic>
    </p:spTree>
    <p:extLst>
      <p:ext uri="{BB962C8B-B14F-4D97-AF65-F5344CB8AC3E}">
        <p14:creationId xmlns:p14="http://schemas.microsoft.com/office/powerpoint/2010/main" val="415833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4F9CC-174F-8042-B82C-F0A39656B2C2}"/>
              </a:ext>
            </a:extLst>
          </p:cNvPr>
          <p:cNvSpPr>
            <a:spLocks noGrp="1"/>
          </p:cNvSpPr>
          <p:nvPr>
            <p:ph type="title"/>
          </p:nvPr>
        </p:nvSpPr>
        <p:spPr/>
        <p:txBody>
          <a:bodyPr>
            <a:normAutofit/>
          </a:bodyPr>
          <a:lstStyle/>
          <a:p>
            <a:pPr algn="ctr"/>
            <a:r>
              <a:rPr lang="en-US" sz="3200"/>
              <a:t>Which manufactures have the highest resale value?</a:t>
            </a:r>
            <a:br>
              <a:rPr lang="en-US" sz="3200"/>
            </a:br>
            <a:endParaRPr lang="en-US" sz="3200" dirty="0"/>
          </a:p>
        </p:txBody>
      </p:sp>
      <p:pic>
        <p:nvPicPr>
          <p:cNvPr id="5" name="Content Placeholder 4">
            <a:extLst>
              <a:ext uri="{FF2B5EF4-FFF2-40B4-BE49-F238E27FC236}">
                <a16:creationId xmlns:a16="http://schemas.microsoft.com/office/drawing/2014/main" id="{0C5CE962-4047-0E4F-B62A-FA0309DC4838}"/>
              </a:ext>
            </a:extLst>
          </p:cNvPr>
          <p:cNvPicPr>
            <a:picLocks noGrp="1" noChangeAspect="1"/>
          </p:cNvPicPr>
          <p:nvPr>
            <p:ph idx="1"/>
          </p:nvPr>
        </p:nvPicPr>
        <p:blipFill>
          <a:blip r:embed="rId2"/>
          <a:stretch>
            <a:fillRect/>
          </a:stretch>
        </p:blipFill>
        <p:spPr>
          <a:xfrm>
            <a:off x="1251678" y="1401288"/>
            <a:ext cx="5472098" cy="4507387"/>
          </a:xfrm>
        </p:spPr>
      </p:pic>
      <p:pic>
        <p:nvPicPr>
          <p:cNvPr id="7" name="Picture 6">
            <a:extLst>
              <a:ext uri="{FF2B5EF4-FFF2-40B4-BE49-F238E27FC236}">
                <a16:creationId xmlns:a16="http://schemas.microsoft.com/office/drawing/2014/main" id="{08E6F6C9-C576-2142-98BE-973530D42EFB}"/>
              </a:ext>
            </a:extLst>
          </p:cNvPr>
          <p:cNvPicPr>
            <a:picLocks noChangeAspect="1"/>
          </p:cNvPicPr>
          <p:nvPr/>
        </p:nvPicPr>
        <p:blipFill>
          <a:blip r:embed="rId3"/>
          <a:stretch>
            <a:fillRect/>
          </a:stretch>
        </p:blipFill>
        <p:spPr>
          <a:xfrm>
            <a:off x="6096000" y="1484416"/>
            <a:ext cx="5598253" cy="4424259"/>
          </a:xfrm>
          <a:prstGeom prst="rect">
            <a:avLst/>
          </a:prstGeom>
        </p:spPr>
      </p:pic>
    </p:spTree>
    <p:extLst>
      <p:ext uri="{BB962C8B-B14F-4D97-AF65-F5344CB8AC3E}">
        <p14:creationId xmlns:p14="http://schemas.microsoft.com/office/powerpoint/2010/main" val="99081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A578294-C359-4F70-B076-FA2EA2590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49731-07BD-CD42-9D12-7117814D2F80}"/>
              </a:ext>
            </a:extLst>
          </p:cNvPr>
          <p:cNvSpPr>
            <a:spLocks noGrp="1"/>
          </p:cNvSpPr>
          <p:nvPr>
            <p:ph type="title"/>
          </p:nvPr>
        </p:nvSpPr>
        <p:spPr>
          <a:xfrm>
            <a:off x="1251677" y="645105"/>
            <a:ext cx="4479820" cy="1320855"/>
          </a:xfrm>
        </p:spPr>
        <p:txBody>
          <a:bodyPr>
            <a:normAutofit/>
          </a:bodyPr>
          <a:lstStyle/>
          <a:p>
            <a:r>
              <a:rPr lang="en-US" sz="2800" dirty="0"/>
              <a:t>Which Gear-type has higher value in the Market?</a:t>
            </a:r>
          </a:p>
        </p:txBody>
      </p:sp>
      <p:sp>
        <p:nvSpPr>
          <p:cNvPr id="17" name="Freeform: Shape 16">
            <a:extLst>
              <a:ext uri="{FF2B5EF4-FFF2-40B4-BE49-F238E27FC236}">
                <a16:creationId xmlns:a16="http://schemas.microsoft.com/office/drawing/2014/main" id="{6B0EA01C-7F9F-41A9-AC23-10FEFCB9E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72465" cy="6858000"/>
          </a:xfrm>
          <a:custGeom>
            <a:avLst/>
            <a:gdLst>
              <a:gd name="connsiteX0" fmla="*/ 0 w 672465"/>
              <a:gd name="connsiteY0" fmla="*/ 0 h 6858000"/>
              <a:gd name="connsiteX1" fmla="*/ 496253 w 672465"/>
              <a:gd name="connsiteY1" fmla="*/ 0 h 6858000"/>
              <a:gd name="connsiteX2" fmla="*/ 497840 w 672465"/>
              <a:gd name="connsiteY2" fmla="*/ 68263 h 6858000"/>
              <a:gd name="connsiteX3" fmla="*/ 505778 w 672465"/>
              <a:gd name="connsiteY3" fmla="*/ 128588 h 6858000"/>
              <a:gd name="connsiteX4" fmla="*/ 516890 w 672465"/>
              <a:gd name="connsiteY4" fmla="*/ 180975 h 6858000"/>
              <a:gd name="connsiteX5" fmla="*/ 531178 w 672465"/>
              <a:gd name="connsiteY5" fmla="*/ 227013 h 6858000"/>
              <a:gd name="connsiteX6" fmla="*/ 547053 w 672465"/>
              <a:gd name="connsiteY6" fmla="*/ 268288 h 6858000"/>
              <a:gd name="connsiteX7" fmla="*/ 566103 w 672465"/>
              <a:gd name="connsiteY7" fmla="*/ 304800 h 6858000"/>
              <a:gd name="connsiteX8" fmla="*/ 585153 w 672465"/>
              <a:gd name="connsiteY8" fmla="*/ 342900 h 6858000"/>
              <a:gd name="connsiteX9" fmla="*/ 604203 w 672465"/>
              <a:gd name="connsiteY9" fmla="*/ 381000 h 6858000"/>
              <a:gd name="connsiteX10" fmla="*/ 620078 w 672465"/>
              <a:gd name="connsiteY10" fmla="*/ 417513 h 6858000"/>
              <a:gd name="connsiteX11" fmla="*/ 635953 w 672465"/>
              <a:gd name="connsiteY11" fmla="*/ 458788 h 6858000"/>
              <a:gd name="connsiteX12" fmla="*/ 651828 w 672465"/>
              <a:gd name="connsiteY12" fmla="*/ 504825 h 6858000"/>
              <a:gd name="connsiteX13" fmla="*/ 662940 w 672465"/>
              <a:gd name="connsiteY13" fmla="*/ 557213 h 6858000"/>
              <a:gd name="connsiteX14" fmla="*/ 669290 w 672465"/>
              <a:gd name="connsiteY14" fmla="*/ 617538 h 6858000"/>
              <a:gd name="connsiteX15" fmla="*/ 672465 w 672465"/>
              <a:gd name="connsiteY15" fmla="*/ 685800 h 6858000"/>
              <a:gd name="connsiteX16" fmla="*/ 669290 w 672465"/>
              <a:gd name="connsiteY16" fmla="*/ 754063 h 6858000"/>
              <a:gd name="connsiteX17" fmla="*/ 662940 w 672465"/>
              <a:gd name="connsiteY17" fmla="*/ 814388 h 6858000"/>
              <a:gd name="connsiteX18" fmla="*/ 651828 w 672465"/>
              <a:gd name="connsiteY18" fmla="*/ 866775 h 6858000"/>
              <a:gd name="connsiteX19" fmla="*/ 635953 w 672465"/>
              <a:gd name="connsiteY19" fmla="*/ 912813 h 6858000"/>
              <a:gd name="connsiteX20" fmla="*/ 620078 w 672465"/>
              <a:gd name="connsiteY20" fmla="*/ 954088 h 6858000"/>
              <a:gd name="connsiteX21" fmla="*/ 604203 w 672465"/>
              <a:gd name="connsiteY21" fmla="*/ 990600 h 6858000"/>
              <a:gd name="connsiteX22" fmla="*/ 585153 w 672465"/>
              <a:gd name="connsiteY22" fmla="*/ 1028700 h 6858000"/>
              <a:gd name="connsiteX23" fmla="*/ 566103 w 672465"/>
              <a:gd name="connsiteY23" fmla="*/ 1066800 h 6858000"/>
              <a:gd name="connsiteX24" fmla="*/ 547053 w 672465"/>
              <a:gd name="connsiteY24" fmla="*/ 1103313 h 6858000"/>
              <a:gd name="connsiteX25" fmla="*/ 531178 w 672465"/>
              <a:gd name="connsiteY25" fmla="*/ 1144588 h 6858000"/>
              <a:gd name="connsiteX26" fmla="*/ 516890 w 672465"/>
              <a:gd name="connsiteY26" fmla="*/ 1190625 h 6858000"/>
              <a:gd name="connsiteX27" fmla="*/ 505778 w 672465"/>
              <a:gd name="connsiteY27" fmla="*/ 1243013 h 6858000"/>
              <a:gd name="connsiteX28" fmla="*/ 497840 w 672465"/>
              <a:gd name="connsiteY28" fmla="*/ 1303338 h 6858000"/>
              <a:gd name="connsiteX29" fmla="*/ 496253 w 672465"/>
              <a:gd name="connsiteY29" fmla="*/ 1371600 h 6858000"/>
              <a:gd name="connsiteX30" fmla="*/ 497840 w 672465"/>
              <a:gd name="connsiteY30" fmla="*/ 1439863 h 6858000"/>
              <a:gd name="connsiteX31" fmla="*/ 505778 w 672465"/>
              <a:gd name="connsiteY31" fmla="*/ 1500188 h 6858000"/>
              <a:gd name="connsiteX32" fmla="*/ 516890 w 672465"/>
              <a:gd name="connsiteY32" fmla="*/ 1552575 h 6858000"/>
              <a:gd name="connsiteX33" fmla="*/ 531178 w 672465"/>
              <a:gd name="connsiteY33" fmla="*/ 1598613 h 6858000"/>
              <a:gd name="connsiteX34" fmla="*/ 547053 w 672465"/>
              <a:gd name="connsiteY34" fmla="*/ 1639888 h 6858000"/>
              <a:gd name="connsiteX35" fmla="*/ 566103 w 672465"/>
              <a:gd name="connsiteY35" fmla="*/ 1676400 h 6858000"/>
              <a:gd name="connsiteX36" fmla="*/ 585153 w 672465"/>
              <a:gd name="connsiteY36" fmla="*/ 1714500 h 6858000"/>
              <a:gd name="connsiteX37" fmla="*/ 604203 w 672465"/>
              <a:gd name="connsiteY37" fmla="*/ 1752600 h 6858000"/>
              <a:gd name="connsiteX38" fmla="*/ 620078 w 672465"/>
              <a:gd name="connsiteY38" fmla="*/ 1789113 h 6858000"/>
              <a:gd name="connsiteX39" fmla="*/ 635953 w 672465"/>
              <a:gd name="connsiteY39" fmla="*/ 1830388 h 6858000"/>
              <a:gd name="connsiteX40" fmla="*/ 651828 w 672465"/>
              <a:gd name="connsiteY40" fmla="*/ 1876425 h 6858000"/>
              <a:gd name="connsiteX41" fmla="*/ 662940 w 672465"/>
              <a:gd name="connsiteY41" fmla="*/ 1928813 h 6858000"/>
              <a:gd name="connsiteX42" fmla="*/ 669290 w 672465"/>
              <a:gd name="connsiteY42" fmla="*/ 1989138 h 6858000"/>
              <a:gd name="connsiteX43" fmla="*/ 672465 w 672465"/>
              <a:gd name="connsiteY43" fmla="*/ 2057400 h 6858000"/>
              <a:gd name="connsiteX44" fmla="*/ 669290 w 672465"/>
              <a:gd name="connsiteY44" fmla="*/ 2125663 h 6858000"/>
              <a:gd name="connsiteX45" fmla="*/ 662940 w 672465"/>
              <a:gd name="connsiteY45" fmla="*/ 2185988 h 6858000"/>
              <a:gd name="connsiteX46" fmla="*/ 651828 w 672465"/>
              <a:gd name="connsiteY46" fmla="*/ 2238375 h 6858000"/>
              <a:gd name="connsiteX47" fmla="*/ 635953 w 672465"/>
              <a:gd name="connsiteY47" fmla="*/ 2284413 h 6858000"/>
              <a:gd name="connsiteX48" fmla="*/ 620078 w 672465"/>
              <a:gd name="connsiteY48" fmla="*/ 2325688 h 6858000"/>
              <a:gd name="connsiteX49" fmla="*/ 604203 w 672465"/>
              <a:gd name="connsiteY49" fmla="*/ 2362200 h 6858000"/>
              <a:gd name="connsiteX50" fmla="*/ 585153 w 672465"/>
              <a:gd name="connsiteY50" fmla="*/ 2400300 h 6858000"/>
              <a:gd name="connsiteX51" fmla="*/ 566103 w 672465"/>
              <a:gd name="connsiteY51" fmla="*/ 2438400 h 6858000"/>
              <a:gd name="connsiteX52" fmla="*/ 547053 w 672465"/>
              <a:gd name="connsiteY52" fmla="*/ 2474913 h 6858000"/>
              <a:gd name="connsiteX53" fmla="*/ 531178 w 672465"/>
              <a:gd name="connsiteY53" fmla="*/ 2516188 h 6858000"/>
              <a:gd name="connsiteX54" fmla="*/ 516890 w 672465"/>
              <a:gd name="connsiteY54" fmla="*/ 2562225 h 6858000"/>
              <a:gd name="connsiteX55" fmla="*/ 505778 w 672465"/>
              <a:gd name="connsiteY55" fmla="*/ 2614613 h 6858000"/>
              <a:gd name="connsiteX56" fmla="*/ 497840 w 672465"/>
              <a:gd name="connsiteY56" fmla="*/ 2674938 h 6858000"/>
              <a:gd name="connsiteX57" fmla="*/ 496253 w 672465"/>
              <a:gd name="connsiteY57" fmla="*/ 2743200 h 6858000"/>
              <a:gd name="connsiteX58" fmla="*/ 497840 w 672465"/>
              <a:gd name="connsiteY58" fmla="*/ 2811463 h 6858000"/>
              <a:gd name="connsiteX59" fmla="*/ 505778 w 672465"/>
              <a:gd name="connsiteY59" fmla="*/ 2871788 h 6858000"/>
              <a:gd name="connsiteX60" fmla="*/ 516890 w 672465"/>
              <a:gd name="connsiteY60" fmla="*/ 2924175 h 6858000"/>
              <a:gd name="connsiteX61" fmla="*/ 531178 w 672465"/>
              <a:gd name="connsiteY61" fmla="*/ 2970213 h 6858000"/>
              <a:gd name="connsiteX62" fmla="*/ 547053 w 672465"/>
              <a:gd name="connsiteY62" fmla="*/ 3011488 h 6858000"/>
              <a:gd name="connsiteX63" fmla="*/ 566103 w 672465"/>
              <a:gd name="connsiteY63" fmla="*/ 3048000 h 6858000"/>
              <a:gd name="connsiteX64" fmla="*/ 585153 w 672465"/>
              <a:gd name="connsiteY64" fmla="*/ 3086100 h 6858000"/>
              <a:gd name="connsiteX65" fmla="*/ 604203 w 672465"/>
              <a:gd name="connsiteY65" fmla="*/ 3124200 h 6858000"/>
              <a:gd name="connsiteX66" fmla="*/ 620078 w 672465"/>
              <a:gd name="connsiteY66" fmla="*/ 3160713 h 6858000"/>
              <a:gd name="connsiteX67" fmla="*/ 635953 w 672465"/>
              <a:gd name="connsiteY67" fmla="*/ 3201988 h 6858000"/>
              <a:gd name="connsiteX68" fmla="*/ 651828 w 672465"/>
              <a:gd name="connsiteY68" fmla="*/ 3248025 h 6858000"/>
              <a:gd name="connsiteX69" fmla="*/ 662940 w 672465"/>
              <a:gd name="connsiteY69" fmla="*/ 3300413 h 6858000"/>
              <a:gd name="connsiteX70" fmla="*/ 669290 w 672465"/>
              <a:gd name="connsiteY70" fmla="*/ 3360738 h 6858000"/>
              <a:gd name="connsiteX71" fmla="*/ 672465 w 672465"/>
              <a:gd name="connsiteY71" fmla="*/ 3427413 h 6858000"/>
              <a:gd name="connsiteX72" fmla="*/ 669290 w 672465"/>
              <a:gd name="connsiteY72" fmla="*/ 3497263 h 6858000"/>
              <a:gd name="connsiteX73" fmla="*/ 662940 w 672465"/>
              <a:gd name="connsiteY73" fmla="*/ 3557588 h 6858000"/>
              <a:gd name="connsiteX74" fmla="*/ 651828 w 672465"/>
              <a:gd name="connsiteY74" fmla="*/ 3609975 h 6858000"/>
              <a:gd name="connsiteX75" fmla="*/ 635953 w 672465"/>
              <a:gd name="connsiteY75" fmla="*/ 3656013 h 6858000"/>
              <a:gd name="connsiteX76" fmla="*/ 620078 w 672465"/>
              <a:gd name="connsiteY76" fmla="*/ 3697288 h 6858000"/>
              <a:gd name="connsiteX77" fmla="*/ 604203 w 672465"/>
              <a:gd name="connsiteY77" fmla="*/ 3733800 h 6858000"/>
              <a:gd name="connsiteX78" fmla="*/ 585153 w 672465"/>
              <a:gd name="connsiteY78" fmla="*/ 3771900 h 6858000"/>
              <a:gd name="connsiteX79" fmla="*/ 566103 w 672465"/>
              <a:gd name="connsiteY79" fmla="*/ 3810000 h 6858000"/>
              <a:gd name="connsiteX80" fmla="*/ 547053 w 672465"/>
              <a:gd name="connsiteY80" fmla="*/ 3846513 h 6858000"/>
              <a:gd name="connsiteX81" fmla="*/ 531178 w 672465"/>
              <a:gd name="connsiteY81" fmla="*/ 3887788 h 6858000"/>
              <a:gd name="connsiteX82" fmla="*/ 516890 w 672465"/>
              <a:gd name="connsiteY82" fmla="*/ 3933825 h 6858000"/>
              <a:gd name="connsiteX83" fmla="*/ 505778 w 672465"/>
              <a:gd name="connsiteY83" fmla="*/ 3986213 h 6858000"/>
              <a:gd name="connsiteX84" fmla="*/ 497840 w 672465"/>
              <a:gd name="connsiteY84" fmla="*/ 4046538 h 6858000"/>
              <a:gd name="connsiteX85" fmla="*/ 496253 w 672465"/>
              <a:gd name="connsiteY85" fmla="*/ 4114800 h 6858000"/>
              <a:gd name="connsiteX86" fmla="*/ 497840 w 672465"/>
              <a:gd name="connsiteY86" fmla="*/ 4183063 h 6858000"/>
              <a:gd name="connsiteX87" fmla="*/ 505778 w 672465"/>
              <a:gd name="connsiteY87" fmla="*/ 4243388 h 6858000"/>
              <a:gd name="connsiteX88" fmla="*/ 516890 w 672465"/>
              <a:gd name="connsiteY88" fmla="*/ 4295775 h 6858000"/>
              <a:gd name="connsiteX89" fmla="*/ 531178 w 672465"/>
              <a:gd name="connsiteY89" fmla="*/ 4341813 h 6858000"/>
              <a:gd name="connsiteX90" fmla="*/ 547053 w 672465"/>
              <a:gd name="connsiteY90" fmla="*/ 4383088 h 6858000"/>
              <a:gd name="connsiteX91" fmla="*/ 566103 w 672465"/>
              <a:gd name="connsiteY91" fmla="*/ 4419600 h 6858000"/>
              <a:gd name="connsiteX92" fmla="*/ 604203 w 672465"/>
              <a:gd name="connsiteY92" fmla="*/ 4495800 h 6858000"/>
              <a:gd name="connsiteX93" fmla="*/ 620078 w 672465"/>
              <a:gd name="connsiteY93" fmla="*/ 4532313 h 6858000"/>
              <a:gd name="connsiteX94" fmla="*/ 635953 w 672465"/>
              <a:gd name="connsiteY94" fmla="*/ 4573588 h 6858000"/>
              <a:gd name="connsiteX95" fmla="*/ 651828 w 672465"/>
              <a:gd name="connsiteY95" fmla="*/ 4619625 h 6858000"/>
              <a:gd name="connsiteX96" fmla="*/ 662940 w 672465"/>
              <a:gd name="connsiteY96" fmla="*/ 4672013 h 6858000"/>
              <a:gd name="connsiteX97" fmla="*/ 669290 w 672465"/>
              <a:gd name="connsiteY97" fmla="*/ 4732338 h 6858000"/>
              <a:gd name="connsiteX98" fmla="*/ 672465 w 672465"/>
              <a:gd name="connsiteY98" fmla="*/ 4800600 h 6858000"/>
              <a:gd name="connsiteX99" fmla="*/ 669290 w 672465"/>
              <a:gd name="connsiteY99" fmla="*/ 4868863 h 6858000"/>
              <a:gd name="connsiteX100" fmla="*/ 662940 w 672465"/>
              <a:gd name="connsiteY100" fmla="*/ 4929188 h 6858000"/>
              <a:gd name="connsiteX101" fmla="*/ 651828 w 672465"/>
              <a:gd name="connsiteY101" fmla="*/ 4981575 h 6858000"/>
              <a:gd name="connsiteX102" fmla="*/ 635953 w 672465"/>
              <a:gd name="connsiteY102" fmla="*/ 5027613 h 6858000"/>
              <a:gd name="connsiteX103" fmla="*/ 620078 w 672465"/>
              <a:gd name="connsiteY103" fmla="*/ 5068888 h 6858000"/>
              <a:gd name="connsiteX104" fmla="*/ 604203 w 672465"/>
              <a:gd name="connsiteY104" fmla="*/ 5105400 h 6858000"/>
              <a:gd name="connsiteX105" fmla="*/ 585153 w 672465"/>
              <a:gd name="connsiteY105" fmla="*/ 5143500 h 6858000"/>
              <a:gd name="connsiteX106" fmla="*/ 566103 w 672465"/>
              <a:gd name="connsiteY106" fmla="*/ 5181600 h 6858000"/>
              <a:gd name="connsiteX107" fmla="*/ 547053 w 672465"/>
              <a:gd name="connsiteY107" fmla="*/ 5218113 h 6858000"/>
              <a:gd name="connsiteX108" fmla="*/ 531178 w 672465"/>
              <a:gd name="connsiteY108" fmla="*/ 5259388 h 6858000"/>
              <a:gd name="connsiteX109" fmla="*/ 516890 w 672465"/>
              <a:gd name="connsiteY109" fmla="*/ 5305425 h 6858000"/>
              <a:gd name="connsiteX110" fmla="*/ 505778 w 672465"/>
              <a:gd name="connsiteY110" fmla="*/ 5357813 h 6858000"/>
              <a:gd name="connsiteX111" fmla="*/ 497840 w 672465"/>
              <a:gd name="connsiteY111" fmla="*/ 5418138 h 6858000"/>
              <a:gd name="connsiteX112" fmla="*/ 496253 w 672465"/>
              <a:gd name="connsiteY112" fmla="*/ 5486400 h 6858000"/>
              <a:gd name="connsiteX113" fmla="*/ 497840 w 672465"/>
              <a:gd name="connsiteY113" fmla="*/ 5554663 h 6858000"/>
              <a:gd name="connsiteX114" fmla="*/ 505778 w 672465"/>
              <a:gd name="connsiteY114" fmla="*/ 5614988 h 6858000"/>
              <a:gd name="connsiteX115" fmla="*/ 516890 w 672465"/>
              <a:gd name="connsiteY115" fmla="*/ 5667375 h 6858000"/>
              <a:gd name="connsiteX116" fmla="*/ 531178 w 672465"/>
              <a:gd name="connsiteY116" fmla="*/ 5713413 h 6858000"/>
              <a:gd name="connsiteX117" fmla="*/ 547053 w 672465"/>
              <a:gd name="connsiteY117" fmla="*/ 5754688 h 6858000"/>
              <a:gd name="connsiteX118" fmla="*/ 566103 w 672465"/>
              <a:gd name="connsiteY118" fmla="*/ 5791200 h 6858000"/>
              <a:gd name="connsiteX119" fmla="*/ 585153 w 672465"/>
              <a:gd name="connsiteY119" fmla="*/ 5829300 h 6858000"/>
              <a:gd name="connsiteX120" fmla="*/ 604203 w 672465"/>
              <a:gd name="connsiteY120" fmla="*/ 5867400 h 6858000"/>
              <a:gd name="connsiteX121" fmla="*/ 620078 w 672465"/>
              <a:gd name="connsiteY121" fmla="*/ 5903913 h 6858000"/>
              <a:gd name="connsiteX122" fmla="*/ 635953 w 672465"/>
              <a:gd name="connsiteY122" fmla="*/ 5945188 h 6858000"/>
              <a:gd name="connsiteX123" fmla="*/ 651828 w 672465"/>
              <a:gd name="connsiteY123" fmla="*/ 5991225 h 6858000"/>
              <a:gd name="connsiteX124" fmla="*/ 662940 w 672465"/>
              <a:gd name="connsiteY124" fmla="*/ 6043613 h 6858000"/>
              <a:gd name="connsiteX125" fmla="*/ 669290 w 672465"/>
              <a:gd name="connsiteY125" fmla="*/ 6103938 h 6858000"/>
              <a:gd name="connsiteX126" fmla="*/ 672465 w 672465"/>
              <a:gd name="connsiteY126" fmla="*/ 6172200 h 6858000"/>
              <a:gd name="connsiteX127" fmla="*/ 669290 w 672465"/>
              <a:gd name="connsiteY127" fmla="*/ 6240463 h 6858000"/>
              <a:gd name="connsiteX128" fmla="*/ 662940 w 672465"/>
              <a:gd name="connsiteY128" fmla="*/ 6300788 h 6858000"/>
              <a:gd name="connsiteX129" fmla="*/ 651828 w 672465"/>
              <a:gd name="connsiteY129" fmla="*/ 6353175 h 6858000"/>
              <a:gd name="connsiteX130" fmla="*/ 635953 w 672465"/>
              <a:gd name="connsiteY130" fmla="*/ 6399213 h 6858000"/>
              <a:gd name="connsiteX131" fmla="*/ 620078 w 672465"/>
              <a:gd name="connsiteY131" fmla="*/ 6440488 h 6858000"/>
              <a:gd name="connsiteX132" fmla="*/ 604203 w 672465"/>
              <a:gd name="connsiteY132" fmla="*/ 6477000 h 6858000"/>
              <a:gd name="connsiteX133" fmla="*/ 585153 w 672465"/>
              <a:gd name="connsiteY133" fmla="*/ 6515100 h 6858000"/>
              <a:gd name="connsiteX134" fmla="*/ 566103 w 672465"/>
              <a:gd name="connsiteY134" fmla="*/ 6553200 h 6858000"/>
              <a:gd name="connsiteX135" fmla="*/ 547053 w 672465"/>
              <a:gd name="connsiteY135" fmla="*/ 6589713 h 6858000"/>
              <a:gd name="connsiteX136" fmla="*/ 531178 w 672465"/>
              <a:gd name="connsiteY136" fmla="*/ 6630988 h 6858000"/>
              <a:gd name="connsiteX137" fmla="*/ 516890 w 672465"/>
              <a:gd name="connsiteY137" fmla="*/ 6677025 h 6858000"/>
              <a:gd name="connsiteX138" fmla="*/ 505778 w 672465"/>
              <a:gd name="connsiteY138" fmla="*/ 6729413 h 6858000"/>
              <a:gd name="connsiteX139" fmla="*/ 497840 w 672465"/>
              <a:gd name="connsiteY139" fmla="*/ 6789738 h 6858000"/>
              <a:gd name="connsiteX140" fmla="*/ 496253 w 672465"/>
              <a:gd name="connsiteY140" fmla="*/ 6858000 h 6858000"/>
              <a:gd name="connsiteX141" fmla="*/ 0 w 672465"/>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72465" h="6858000">
                <a:moveTo>
                  <a:pt x="0" y="0"/>
                </a:moveTo>
                <a:lnTo>
                  <a:pt x="496253" y="0"/>
                </a:lnTo>
                <a:lnTo>
                  <a:pt x="497840" y="68263"/>
                </a:lnTo>
                <a:lnTo>
                  <a:pt x="505778" y="128588"/>
                </a:lnTo>
                <a:lnTo>
                  <a:pt x="516890" y="180975"/>
                </a:lnTo>
                <a:lnTo>
                  <a:pt x="531178" y="227013"/>
                </a:lnTo>
                <a:lnTo>
                  <a:pt x="547053" y="268288"/>
                </a:lnTo>
                <a:lnTo>
                  <a:pt x="566103" y="304800"/>
                </a:lnTo>
                <a:lnTo>
                  <a:pt x="585153" y="342900"/>
                </a:lnTo>
                <a:lnTo>
                  <a:pt x="604203" y="381000"/>
                </a:lnTo>
                <a:lnTo>
                  <a:pt x="620078" y="417513"/>
                </a:lnTo>
                <a:lnTo>
                  <a:pt x="635953" y="458788"/>
                </a:lnTo>
                <a:lnTo>
                  <a:pt x="651828" y="504825"/>
                </a:lnTo>
                <a:lnTo>
                  <a:pt x="662940" y="557213"/>
                </a:lnTo>
                <a:lnTo>
                  <a:pt x="669290" y="617538"/>
                </a:lnTo>
                <a:lnTo>
                  <a:pt x="672465" y="685800"/>
                </a:lnTo>
                <a:lnTo>
                  <a:pt x="669290" y="754063"/>
                </a:lnTo>
                <a:lnTo>
                  <a:pt x="662940" y="814388"/>
                </a:lnTo>
                <a:lnTo>
                  <a:pt x="651828" y="866775"/>
                </a:lnTo>
                <a:lnTo>
                  <a:pt x="635953" y="912813"/>
                </a:lnTo>
                <a:lnTo>
                  <a:pt x="620078" y="954088"/>
                </a:lnTo>
                <a:lnTo>
                  <a:pt x="604203" y="990600"/>
                </a:lnTo>
                <a:lnTo>
                  <a:pt x="585153" y="1028700"/>
                </a:lnTo>
                <a:lnTo>
                  <a:pt x="566103" y="1066800"/>
                </a:lnTo>
                <a:lnTo>
                  <a:pt x="547053" y="1103313"/>
                </a:lnTo>
                <a:lnTo>
                  <a:pt x="531178" y="1144588"/>
                </a:lnTo>
                <a:lnTo>
                  <a:pt x="516890" y="1190625"/>
                </a:lnTo>
                <a:lnTo>
                  <a:pt x="505778" y="1243013"/>
                </a:lnTo>
                <a:lnTo>
                  <a:pt x="497840" y="1303338"/>
                </a:lnTo>
                <a:lnTo>
                  <a:pt x="496253" y="1371600"/>
                </a:lnTo>
                <a:lnTo>
                  <a:pt x="497840" y="1439863"/>
                </a:lnTo>
                <a:lnTo>
                  <a:pt x="505778" y="1500188"/>
                </a:lnTo>
                <a:lnTo>
                  <a:pt x="516890" y="1552575"/>
                </a:lnTo>
                <a:lnTo>
                  <a:pt x="531178" y="1598613"/>
                </a:lnTo>
                <a:lnTo>
                  <a:pt x="547053" y="1639888"/>
                </a:lnTo>
                <a:lnTo>
                  <a:pt x="566103" y="1676400"/>
                </a:lnTo>
                <a:lnTo>
                  <a:pt x="585153" y="1714500"/>
                </a:lnTo>
                <a:lnTo>
                  <a:pt x="604203" y="1752600"/>
                </a:lnTo>
                <a:lnTo>
                  <a:pt x="620078" y="1789113"/>
                </a:lnTo>
                <a:lnTo>
                  <a:pt x="635953" y="1830388"/>
                </a:lnTo>
                <a:lnTo>
                  <a:pt x="651828" y="1876425"/>
                </a:lnTo>
                <a:lnTo>
                  <a:pt x="662940" y="1928813"/>
                </a:lnTo>
                <a:lnTo>
                  <a:pt x="669290" y="1989138"/>
                </a:lnTo>
                <a:lnTo>
                  <a:pt x="672465" y="2057400"/>
                </a:lnTo>
                <a:lnTo>
                  <a:pt x="669290" y="2125663"/>
                </a:lnTo>
                <a:lnTo>
                  <a:pt x="662940" y="2185988"/>
                </a:lnTo>
                <a:lnTo>
                  <a:pt x="651828" y="2238375"/>
                </a:lnTo>
                <a:lnTo>
                  <a:pt x="635953" y="2284413"/>
                </a:lnTo>
                <a:lnTo>
                  <a:pt x="620078" y="2325688"/>
                </a:lnTo>
                <a:lnTo>
                  <a:pt x="604203" y="2362200"/>
                </a:lnTo>
                <a:lnTo>
                  <a:pt x="585153" y="2400300"/>
                </a:lnTo>
                <a:lnTo>
                  <a:pt x="566103" y="2438400"/>
                </a:lnTo>
                <a:lnTo>
                  <a:pt x="547053" y="2474913"/>
                </a:lnTo>
                <a:lnTo>
                  <a:pt x="531178" y="2516188"/>
                </a:lnTo>
                <a:lnTo>
                  <a:pt x="516890" y="2562225"/>
                </a:lnTo>
                <a:lnTo>
                  <a:pt x="505778" y="2614613"/>
                </a:lnTo>
                <a:lnTo>
                  <a:pt x="497840" y="2674938"/>
                </a:lnTo>
                <a:lnTo>
                  <a:pt x="496253" y="2743200"/>
                </a:lnTo>
                <a:lnTo>
                  <a:pt x="497840" y="2811463"/>
                </a:lnTo>
                <a:lnTo>
                  <a:pt x="505778" y="2871788"/>
                </a:lnTo>
                <a:lnTo>
                  <a:pt x="516890" y="2924175"/>
                </a:lnTo>
                <a:lnTo>
                  <a:pt x="531178" y="2970213"/>
                </a:lnTo>
                <a:lnTo>
                  <a:pt x="547053" y="3011488"/>
                </a:lnTo>
                <a:lnTo>
                  <a:pt x="566103" y="3048000"/>
                </a:lnTo>
                <a:lnTo>
                  <a:pt x="585153" y="3086100"/>
                </a:lnTo>
                <a:lnTo>
                  <a:pt x="604203" y="3124200"/>
                </a:lnTo>
                <a:lnTo>
                  <a:pt x="620078" y="3160713"/>
                </a:lnTo>
                <a:lnTo>
                  <a:pt x="635953" y="3201988"/>
                </a:lnTo>
                <a:lnTo>
                  <a:pt x="651828" y="3248025"/>
                </a:lnTo>
                <a:lnTo>
                  <a:pt x="662940" y="3300413"/>
                </a:lnTo>
                <a:lnTo>
                  <a:pt x="669290" y="3360738"/>
                </a:lnTo>
                <a:lnTo>
                  <a:pt x="672465" y="3427413"/>
                </a:lnTo>
                <a:lnTo>
                  <a:pt x="669290" y="3497263"/>
                </a:lnTo>
                <a:lnTo>
                  <a:pt x="662940" y="3557588"/>
                </a:lnTo>
                <a:lnTo>
                  <a:pt x="651828" y="3609975"/>
                </a:lnTo>
                <a:lnTo>
                  <a:pt x="635953" y="3656013"/>
                </a:lnTo>
                <a:lnTo>
                  <a:pt x="620078" y="3697288"/>
                </a:lnTo>
                <a:lnTo>
                  <a:pt x="604203" y="3733800"/>
                </a:lnTo>
                <a:lnTo>
                  <a:pt x="585153" y="3771900"/>
                </a:lnTo>
                <a:lnTo>
                  <a:pt x="566103" y="3810000"/>
                </a:lnTo>
                <a:lnTo>
                  <a:pt x="547053" y="3846513"/>
                </a:lnTo>
                <a:lnTo>
                  <a:pt x="531178" y="3887788"/>
                </a:lnTo>
                <a:lnTo>
                  <a:pt x="516890" y="3933825"/>
                </a:lnTo>
                <a:lnTo>
                  <a:pt x="505778" y="3986213"/>
                </a:lnTo>
                <a:lnTo>
                  <a:pt x="497840" y="4046538"/>
                </a:lnTo>
                <a:lnTo>
                  <a:pt x="496253" y="4114800"/>
                </a:lnTo>
                <a:lnTo>
                  <a:pt x="497840" y="4183063"/>
                </a:lnTo>
                <a:lnTo>
                  <a:pt x="505778" y="4243388"/>
                </a:lnTo>
                <a:lnTo>
                  <a:pt x="516890" y="4295775"/>
                </a:lnTo>
                <a:lnTo>
                  <a:pt x="531178" y="4341813"/>
                </a:lnTo>
                <a:lnTo>
                  <a:pt x="547053" y="4383088"/>
                </a:lnTo>
                <a:lnTo>
                  <a:pt x="566103" y="4419600"/>
                </a:lnTo>
                <a:lnTo>
                  <a:pt x="604203" y="4495800"/>
                </a:lnTo>
                <a:lnTo>
                  <a:pt x="620078" y="4532313"/>
                </a:lnTo>
                <a:lnTo>
                  <a:pt x="635953" y="4573588"/>
                </a:lnTo>
                <a:lnTo>
                  <a:pt x="651828" y="4619625"/>
                </a:lnTo>
                <a:lnTo>
                  <a:pt x="662940" y="4672013"/>
                </a:lnTo>
                <a:lnTo>
                  <a:pt x="669290" y="4732338"/>
                </a:lnTo>
                <a:lnTo>
                  <a:pt x="672465" y="4800600"/>
                </a:lnTo>
                <a:lnTo>
                  <a:pt x="669290" y="4868863"/>
                </a:lnTo>
                <a:lnTo>
                  <a:pt x="662940" y="4929188"/>
                </a:lnTo>
                <a:lnTo>
                  <a:pt x="651828" y="4981575"/>
                </a:lnTo>
                <a:lnTo>
                  <a:pt x="635953" y="5027613"/>
                </a:lnTo>
                <a:lnTo>
                  <a:pt x="620078" y="5068888"/>
                </a:lnTo>
                <a:lnTo>
                  <a:pt x="604203" y="5105400"/>
                </a:lnTo>
                <a:lnTo>
                  <a:pt x="585153" y="5143500"/>
                </a:lnTo>
                <a:lnTo>
                  <a:pt x="566103" y="5181600"/>
                </a:lnTo>
                <a:lnTo>
                  <a:pt x="547053" y="5218113"/>
                </a:lnTo>
                <a:lnTo>
                  <a:pt x="531178" y="5259388"/>
                </a:lnTo>
                <a:lnTo>
                  <a:pt x="516890" y="5305425"/>
                </a:lnTo>
                <a:lnTo>
                  <a:pt x="505778" y="5357813"/>
                </a:lnTo>
                <a:lnTo>
                  <a:pt x="497840" y="5418138"/>
                </a:lnTo>
                <a:lnTo>
                  <a:pt x="496253" y="5486400"/>
                </a:lnTo>
                <a:lnTo>
                  <a:pt x="497840" y="5554663"/>
                </a:lnTo>
                <a:lnTo>
                  <a:pt x="505778" y="5614988"/>
                </a:lnTo>
                <a:lnTo>
                  <a:pt x="516890" y="5667375"/>
                </a:lnTo>
                <a:lnTo>
                  <a:pt x="531178" y="5713413"/>
                </a:lnTo>
                <a:lnTo>
                  <a:pt x="547053" y="5754688"/>
                </a:lnTo>
                <a:lnTo>
                  <a:pt x="566103" y="5791200"/>
                </a:lnTo>
                <a:lnTo>
                  <a:pt x="585153" y="5829300"/>
                </a:lnTo>
                <a:lnTo>
                  <a:pt x="604203" y="5867400"/>
                </a:lnTo>
                <a:lnTo>
                  <a:pt x="620078" y="5903913"/>
                </a:lnTo>
                <a:lnTo>
                  <a:pt x="635953" y="5945188"/>
                </a:lnTo>
                <a:lnTo>
                  <a:pt x="651828" y="5991225"/>
                </a:lnTo>
                <a:lnTo>
                  <a:pt x="662940" y="6043613"/>
                </a:lnTo>
                <a:lnTo>
                  <a:pt x="669290" y="6103938"/>
                </a:lnTo>
                <a:lnTo>
                  <a:pt x="672465" y="6172200"/>
                </a:lnTo>
                <a:lnTo>
                  <a:pt x="669290" y="6240463"/>
                </a:lnTo>
                <a:lnTo>
                  <a:pt x="662940" y="6300788"/>
                </a:lnTo>
                <a:lnTo>
                  <a:pt x="651828" y="6353175"/>
                </a:lnTo>
                <a:lnTo>
                  <a:pt x="635953" y="6399213"/>
                </a:lnTo>
                <a:lnTo>
                  <a:pt x="620078" y="6440488"/>
                </a:lnTo>
                <a:lnTo>
                  <a:pt x="604203" y="6477000"/>
                </a:lnTo>
                <a:lnTo>
                  <a:pt x="585153" y="6515100"/>
                </a:lnTo>
                <a:lnTo>
                  <a:pt x="566103" y="6553200"/>
                </a:lnTo>
                <a:lnTo>
                  <a:pt x="547053" y="6589713"/>
                </a:lnTo>
                <a:lnTo>
                  <a:pt x="531178" y="6630988"/>
                </a:lnTo>
                <a:lnTo>
                  <a:pt x="516890" y="6677025"/>
                </a:lnTo>
                <a:lnTo>
                  <a:pt x="505778" y="6729413"/>
                </a:lnTo>
                <a:lnTo>
                  <a:pt x="497840" y="6789738"/>
                </a:lnTo>
                <a:lnTo>
                  <a:pt x="496253" y="6858000"/>
                </a:lnTo>
                <a:lnTo>
                  <a:pt x="0" y="6858000"/>
                </a:lnTo>
                <a:close/>
              </a:path>
            </a:pathLst>
          </a:custGeom>
          <a:solidFill>
            <a:schemeClr val="tx2"/>
          </a:solidFill>
          <a:ln w="0">
            <a:noFill/>
            <a:prstDash val="solid"/>
            <a:round/>
            <a:headEnd/>
            <a:tailEnd/>
          </a:ln>
        </p:spPr>
      </p:sp>
      <p:pic>
        <p:nvPicPr>
          <p:cNvPr id="8" name="Picture 7" descr="Chart, scatter chart&#10;&#10;Description automatically generated">
            <a:extLst>
              <a:ext uri="{FF2B5EF4-FFF2-40B4-BE49-F238E27FC236}">
                <a16:creationId xmlns:a16="http://schemas.microsoft.com/office/drawing/2014/main" id="{764E072E-67CD-B04C-BA3A-9D930AD01698}"/>
              </a:ext>
            </a:extLst>
          </p:cNvPr>
          <p:cNvPicPr>
            <a:picLocks noChangeAspect="1"/>
          </p:cNvPicPr>
          <p:nvPr/>
        </p:nvPicPr>
        <p:blipFill rotWithShape="1">
          <a:blip r:embed="rId2"/>
          <a:srcRect l="6169" r="-2" b="-2"/>
          <a:stretch/>
        </p:blipFill>
        <p:spPr>
          <a:xfrm>
            <a:off x="6362346" y="10"/>
            <a:ext cx="5829654" cy="3386027"/>
          </a:xfrm>
          <a:prstGeom prst="rect">
            <a:avLst/>
          </a:prstGeom>
        </p:spPr>
      </p:pic>
      <p:pic>
        <p:nvPicPr>
          <p:cNvPr id="10" name="Picture 9" descr="Chart&#10;&#10;Description automatically generated">
            <a:extLst>
              <a:ext uri="{FF2B5EF4-FFF2-40B4-BE49-F238E27FC236}">
                <a16:creationId xmlns:a16="http://schemas.microsoft.com/office/drawing/2014/main" id="{71BE6218-3556-3E4B-9C32-3F6FB6A3A872}"/>
              </a:ext>
            </a:extLst>
          </p:cNvPr>
          <p:cNvPicPr>
            <a:picLocks noChangeAspect="1"/>
          </p:cNvPicPr>
          <p:nvPr/>
        </p:nvPicPr>
        <p:blipFill>
          <a:blip r:embed="rId3"/>
          <a:stretch>
            <a:fillRect/>
          </a:stretch>
        </p:blipFill>
        <p:spPr>
          <a:xfrm>
            <a:off x="920038" y="3126741"/>
            <a:ext cx="5512194" cy="3530600"/>
          </a:xfrm>
          <a:prstGeom prst="rect">
            <a:avLst/>
          </a:prstGeom>
        </p:spPr>
      </p:pic>
    </p:spTree>
    <p:extLst>
      <p:ext uri="{BB962C8B-B14F-4D97-AF65-F5344CB8AC3E}">
        <p14:creationId xmlns:p14="http://schemas.microsoft.com/office/powerpoint/2010/main" val="319789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3411-D8B5-C549-9A3A-5FB62D280ABB}"/>
              </a:ext>
            </a:extLst>
          </p:cNvPr>
          <p:cNvSpPr>
            <a:spLocks noGrp="1"/>
          </p:cNvSpPr>
          <p:nvPr>
            <p:ph type="title"/>
          </p:nvPr>
        </p:nvSpPr>
        <p:spPr/>
        <p:txBody>
          <a:bodyPr>
            <a:normAutofit/>
          </a:bodyPr>
          <a:lstStyle/>
          <a:p>
            <a:pPr algn="ctr"/>
            <a:r>
              <a:rPr lang="en-US" sz="3200"/>
              <a:t>Which Type of cars are very expensive used in Saudi Arabia?</a:t>
            </a:r>
            <a:br>
              <a:rPr lang="en-US" sz="3200"/>
            </a:br>
            <a:endParaRPr lang="en-US" sz="3200" dirty="0"/>
          </a:p>
        </p:txBody>
      </p:sp>
      <p:pic>
        <p:nvPicPr>
          <p:cNvPr id="5" name="Content Placeholder 4" descr="Chart, treemap chart&#10;&#10;Description automatically generated">
            <a:extLst>
              <a:ext uri="{FF2B5EF4-FFF2-40B4-BE49-F238E27FC236}">
                <a16:creationId xmlns:a16="http://schemas.microsoft.com/office/drawing/2014/main" id="{666D4D29-E8E9-274F-B05F-2E396A2958F8}"/>
              </a:ext>
            </a:extLst>
          </p:cNvPr>
          <p:cNvPicPr>
            <a:picLocks noGrp="1" noChangeAspect="1"/>
          </p:cNvPicPr>
          <p:nvPr>
            <p:ph idx="1"/>
          </p:nvPr>
        </p:nvPicPr>
        <p:blipFill>
          <a:blip r:embed="rId2"/>
          <a:stretch>
            <a:fillRect/>
          </a:stretch>
        </p:blipFill>
        <p:spPr>
          <a:xfrm>
            <a:off x="1090183" y="1508167"/>
            <a:ext cx="10501311" cy="5272368"/>
          </a:xfrm>
        </p:spPr>
      </p:pic>
      <p:pic>
        <p:nvPicPr>
          <p:cNvPr id="7" name="Picture 6" descr="Chart, scatter chart&#10;&#10;Description automatically generated">
            <a:extLst>
              <a:ext uri="{FF2B5EF4-FFF2-40B4-BE49-F238E27FC236}">
                <a16:creationId xmlns:a16="http://schemas.microsoft.com/office/drawing/2014/main" id="{E94F298E-F137-7A47-A2BD-90120C161321}"/>
              </a:ext>
            </a:extLst>
          </p:cNvPr>
          <p:cNvPicPr>
            <a:picLocks noChangeAspect="1"/>
          </p:cNvPicPr>
          <p:nvPr/>
        </p:nvPicPr>
        <p:blipFill>
          <a:blip r:embed="rId3"/>
          <a:stretch>
            <a:fillRect/>
          </a:stretch>
        </p:blipFill>
        <p:spPr>
          <a:xfrm>
            <a:off x="7429501" y="2612571"/>
            <a:ext cx="4000499" cy="3616779"/>
          </a:xfrm>
          <a:prstGeom prst="rect">
            <a:avLst/>
          </a:prstGeom>
        </p:spPr>
      </p:pic>
    </p:spTree>
    <p:extLst>
      <p:ext uri="{BB962C8B-B14F-4D97-AF65-F5344CB8AC3E}">
        <p14:creationId xmlns:p14="http://schemas.microsoft.com/office/powerpoint/2010/main" val="156569269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1B2F36"/>
      </a:dk2>
      <a:lt2>
        <a:srgbClr val="F3F3F2"/>
      </a:lt2>
      <a:accent1>
        <a:srgbClr val="A38D51"/>
      </a:accent1>
      <a:accent2>
        <a:srgbClr val="5A3D40"/>
      </a:accent2>
      <a:accent3>
        <a:srgbClr val="5D988C"/>
      </a:accent3>
      <a:accent4>
        <a:srgbClr val="A85752"/>
      </a:accent4>
      <a:accent5>
        <a:srgbClr val="809A67"/>
      </a:accent5>
      <a:accent6>
        <a:srgbClr val="67645A"/>
      </a:accent6>
      <a:hlink>
        <a:srgbClr val="5D988C"/>
      </a:hlink>
      <a:folHlink>
        <a:srgbClr val="8467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9E77EDF1-0821-4215-BD6E-A2D49F0255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adge">
    <a:dk1>
      <a:sysClr val="windowText" lastClr="000000"/>
    </a:dk1>
    <a:lt1>
      <a:sysClr val="window" lastClr="FFFFFF"/>
    </a:lt1>
    <a:dk2>
      <a:srgbClr val="1B2F36"/>
    </a:dk2>
    <a:lt2>
      <a:srgbClr val="F3F3F2"/>
    </a:lt2>
    <a:accent1>
      <a:srgbClr val="A38D51"/>
    </a:accent1>
    <a:accent2>
      <a:srgbClr val="5A3D40"/>
    </a:accent2>
    <a:accent3>
      <a:srgbClr val="5D988C"/>
    </a:accent3>
    <a:accent4>
      <a:srgbClr val="A85752"/>
    </a:accent4>
    <a:accent5>
      <a:srgbClr val="809A67"/>
    </a:accent5>
    <a:accent6>
      <a:srgbClr val="67645A"/>
    </a:accent6>
    <a:hlink>
      <a:srgbClr val="5D988C"/>
    </a:hlink>
    <a:folHlink>
      <a:srgbClr val="846794"/>
    </a:folHlink>
  </a:clrScheme>
</a:themeOverride>
</file>

<file path=docProps/app.xml><?xml version="1.0" encoding="utf-8"?>
<Properties xmlns="http://schemas.openxmlformats.org/officeDocument/2006/extended-properties" xmlns:vt="http://schemas.openxmlformats.org/officeDocument/2006/docPropsVTypes">
  <Template/>
  <TotalTime>2249</TotalTime>
  <Words>471</Words>
  <Application>Microsoft Macintosh PowerPoint</Application>
  <PresentationFormat>Widescreen</PresentationFormat>
  <Paragraphs>48</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Gill Sans MT</vt:lpstr>
      <vt:lpstr>Impact</vt:lpstr>
      <vt:lpstr>Badge</vt:lpstr>
      <vt:lpstr>Predict the Price of Used Cars in Saudi Arabia </vt:lpstr>
      <vt:lpstr>Background &amp; Goal  </vt:lpstr>
      <vt:lpstr>Market Opportunities for Used Cars in Saudi Arabia </vt:lpstr>
      <vt:lpstr>Data Preparation </vt:lpstr>
      <vt:lpstr>My research Questions </vt:lpstr>
      <vt:lpstr>My research Questions </vt:lpstr>
      <vt:lpstr>Which manufactures have the highest resale value? </vt:lpstr>
      <vt:lpstr>Which Gear-type has higher value in the Market?</vt:lpstr>
      <vt:lpstr>Which Type of cars are very expensive used in Saudi Arabia? </vt:lpstr>
      <vt:lpstr>Which Options (Full , Standard ,  Semi Full) have higher value in the Market.? </vt:lpstr>
      <vt:lpstr>Which cities in Saudi Arabia have the majorities of used cars.  </vt:lpstr>
      <vt:lpstr>heatmap</vt:lpstr>
      <vt:lpstr>Baseline Model, in our case, RandomForestRegressor</vt:lpstr>
      <vt:lpstr>The polt between Predicted price and actual price </vt:lpstr>
      <vt:lpstr>the old price and the new price</vt:lpstr>
      <vt:lpstr>Lasso </vt:lpstr>
      <vt:lpstr>KNeighborsRegressor</vt:lpstr>
      <vt:lpstr>Conclusion &amp; FUTURE WORKS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the Price of Used Cars in Saudi Arabia </dc:title>
  <dc:creator>Mohammed Alnuri M. Al-Anazi</dc:creator>
  <cp:lastModifiedBy>Mohammed Alnuri M. Al-Anazi</cp:lastModifiedBy>
  <cp:revision>7</cp:revision>
  <dcterms:created xsi:type="dcterms:W3CDTF">2021-11-15T18:39:10Z</dcterms:created>
  <dcterms:modified xsi:type="dcterms:W3CDTF">2021-11-17T21:19:55Z</dcterms:modified>
</cp:coreProperties>
</file>